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Zuume Rough Bold" charset="1" panose="00000800000000000000"/>
      <p:regular r:id="rId29"/>
    </p:embeddedFont>
    <p:embeddedFont>
      <p:font typeface="Holiday" charset="1" panose="00000000000000000000"/>
      <p:regular r:id="rId30"/>
    </p:embeddedFont>
    <p:embeddedFont>
      <p:font typeface="Anantason Expanded Bold" charset="1" panose="00000000000000000000"/>
      <p:regular r:id="rId31"/>
    </p:embeddedFont>
    <p:embeddedFont>
      <p:font typeface="Copperplate Gothic 29 AB Bold" charset="1" panose="020E0604020206020404"/>
      <p:regular r:id="rId32"/>
    </p:embeddedFont>
    <p:embeddedFont>
      <p:font typeface="Copperplate Gothic 29 BC Bold" charset="1" panose="020E0604020206020404"/>
      <p:regular r:id="rId33"/>
    </p:embeddedFont>
    <p:embeddedFont>
      <p:font typeface="Copperplate Gothic 29 BC" charset="1" panose="020E0504020206020404"/>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Poppins Ultra-Bold" charset="1" panose="00000900000000000000"/>
      <p:regular r:id="rId37"/>
    </p:embeddedFont>
    <p:embeddedFont>
      <p:font typeface="Poppins" charset="1" panose="00000500000000000000"/>
      <p:regular r:id="rId38"/>
    </p:embeddedFont>
    <p:embeddedFont>
      <p:font typeface="Poppins Bold" charset="1" panose="000008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44.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B954">
                <a:alpha val="100000"/>
              </a:srgbClr>
            </a:gs>
            <a:gs pos="100000">
              <a:srgbClr val="1ED760">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alphaModFix amt="19999"/>
            </a:blip>
            <a:stretch>
              <a:fillRect l="0" t="0" r="0" b="-97530"/>
            </a:stretch>
          </a:blipFill>
        </p:spPr>
      </p:sp>
      <p:sp>
        <p:nvSpPr>
          <p:cNvPr name="Freeform 3" id="3"/>
          <p:cNvSpPr/>
          <p:nvPr/>
        </p:nvSpPr>
        <p:spPr>
          <a:xfrm flipH="false" flipV="false" rot="0">
            <a:off x="-3540319" y="8179653"/>
            <a:ext cx="12904000" cy="4803156"/>
          </a:xfrm>
          <a:custGeom>
            <a:avLst/>
            <a:gdLst/>
            <a:ahLst/>
            <a:cxnLst/>
            <a:rect r="r" b="b" t="t" l="l"/>
            <a:pathLst>
              <a:path h="4803156" w="12904000">
                <a:moveTo>
                  <a:pt x="0" y="0"/>
                </a:moveTo>
                <a:lnTo>
                  <a:pt x="12904001" y="0"/>
                </a:lnTo>
                <a:lnTo>
                  <a:pt x="12904001" y="4803156"/>
                </a:lnTo>
                <a:lnTo>
                  <a:pt x="0" y="4803156"/>
                </a:lnTo>
                <a:lnTo>
                  <a:pt x="0" y="0"/>
                </a:lnTo>
                <a:close/>
              </a:path>
            </a:pathLst>
          </a:custGeom>
          <a:blipFill>
            <a:blip r:embed="rId3"/>
            <a:stretch>
              <a:fillRect l="0" t="0" r="0" b="0"/>
            </a:stretch>
          </a:blipFill>
        </p:spPr>
      </p:sp>
      <p:sp>
        <p:nvSpPr>
          <p:cNvPr name="Freeform 4" id="4"/>
          <p:cNvSpPr/>
          <p:nvPr/>
        </p:nvSpPr>
        <p:spPr>
          <a:xfrm flipH="false" flipV="false" rot="0">
            <a:off x="16387711" y="5496754"/>
            <a:ext cx="3800579" cy="4114800"/>
          </a:xfrm>
          <a:custGeom>
            <a:avLst/>
            <a:gdLst/>
            <a:ahLst/>
            <a:cxnLst/>
            <a:rect r="r" b="b" t="t" l="l"/>
            <a:pathLst>
              <a:path h="4114800" w="3800579">
                <a:moveTo>
                  <a:pt x="0" y="0"/>
                </a:moveTo>
                <a:lnTo>
                  <a:pt x="3800578" y="0"/>
                </a:lnTo>
                <a:lnTo>
                  <a:pt x="380057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7952097"/>
            <a:ext cx="12904000" cy="4803156"/>
          </a:xfrm>
          <a:custGeom>
            <a:avLst/>
            <a:gdLst/>
            <a:ahLst/>
            <a:cxnLst/>
            <a:rect r="r" b="b" t="t" l="l"/>
            <a:pathLst>
              <a:path h="4803156" w="12904000">
                <a:moveTo>
                  <a:pt x="0" y="0"/>
                </a:moveTo>
                <a:lnTo>
                  <a:pt x="12904000" y="0"/>
                </a:lnTo>
                <a:lnTo>
                  <a:pt x="12904000" y="4803156"/>
                </a:lnTo>
                <a:lnTo>
                  <a:pt x="0" y="4803156"/>
                </a:lnTo>
                <a:lnTo>
                  <a:pt x="0" y="0"/>
                </a:lnTo>
                <a:close/>
              </a:path>
            </a:pathLst>
          </a:custGeom>
          <a:blipFill>
            <a:blip r:embed="rId3"/>
            <a:stretch>
              <a:fillRect l="0" t="0" r="0" b="0"/>
            </a:stretch>
          </a:blipFill>
        </p:spPr>
      </p:sp>
      <p:sp>
        <p:nvSpPr>
          <p:cNvPr name="TextBox 6" id="6"/>
          <p:cNvSpPr txBox="true"/>
          <p:nvPr/>
        </p:nvSpPr>
        <p:spPr>
          <a:xfrm rot="0">
            <a:off x="2055870" y="-73706"/>
            <a:ext cx="14176261" cy="9005662"/>
          </a:xfrm>
          <a:prstGeom prst="rect">
            <a:avLst/>
          </a:prstGeom>
        </p:spPr>
        <p:txBody>
          <a:bodyPr anchor="t" rtlCol="false" tIns="0" lIns="0" bIns="0" rIns="0">
            <a:spAutoFit/>
          </a:bodyPr>
          <a:lstStyle/>
          <a:p>
            <a:pPr algn="ctr">
              <a:lnSpc>
                <a:spcPts val="69689"/>
              </a:lnSpc>
            </a:pPr>
            <a:r>
              <a:rPr lang="en-US" sz="49778">
                <a:solidFill>
                  <a:srgbClr val="FFFFFF"/>
                </a:solidFill>
                <a:latin typeface="Zuume Rough Bold"/>
                <a:ea typeface="Zuume Rough Bold"/>
                <a:cs typeface="Zuume Rough Bold"/>
                <a:sym typeface="Zuume Rough Bold"/>
              </a:rPr>
              <a:t>SPOTIFY</a:t>
            </a:r>
          </a:p>
        </p:txBody>
      </p:sp>
      <p:sp>
        <p:nvSpPr>
          <p:cNvPr name="Freeform 7" id="7"/>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74153" y="2593595"/>
            <a:ext cx="4193364" cy="4114800"/>
          </a:xfrm>
          <a:custGeom>
            <a:avLst/>
            <a:gdLst/>
            <a:ahLst/>
            <a:cxnLst/>
            <a:rect r="r" b="b" t="t" l="l"/>
            <a:pathLst>
              <a:path h="4114800" w="4193364">
                <a:moveTo>
                  <a:pt x="0" y="0"/>
                </a:moveTo>
                <a:lnTo>
                  <a:pt x="4193364" y="0"/>
                </a:lnTo>
                <a:lnTo>
                  <a:pt x="419336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486400" y="7826433"/>
            <a:ext cx="7315200" cy="2460567"/>
          </a:xfrm>
          <a:custGeom>
            <a:avLst/>
            <a:gdLst/>
            <a:ahLst/>
            <a:cxnLst/>
            <a:rect r="r" b="b" t="t" l="l"/>
            <a:pathLst>
              <a:path h="2460567" w="7315200">
                <a:moveTo>
                  <a:pt x="0" y="0"/>
                </a:moveTo>
                <a:lnTo>
                  <a:pt x="7315200" y="0"/>
                </a:lnTo>
                <a:lnTo>
                  <a:pt x="7315200" y="2460567"/>
                </a:lnTo>
                <a:lnTo>
                  <a:pt x="0" y="24605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836682">
            <a:off x="11950716" y="1335511"/>
            <a:ext cx="5889416" cy="1861943"/>
          </a:xfrm>
          <a:prstGeom prst="rect">
            <a:avLst/>
          </a:prstGeom>
        </p:spPr>
        <p:txBody>
          <a:bodyPr anchor="t" rtlCol="false" tIns="0" lIns="0" bIns="0" rIns="0">
            <a:spAutoFit/>
          </a:bodyPr>
          <a:lstStyle/>
          <a:p>
            <a:pPr algn="ctr">
              <a:lnSpc>
                <a:spcPts val="15212"/>
              </a:lnSpc>
            </a:pPr>
            <a:r>
              <a:rPr lang="en-US" sz="10865">
                <a:solidFill>
                  <a:srgbClr val="302F2F"/>
                </a:solidFill>
                <a:latin typeface="Holiday"/>
                <a:ea typeface="Holiday"/>
                <a:cs typeface="Holiday"/>
                <a:sym typeface="Holiday"/>
              </a:rPr>
              <a:t>Presentation</a:t>
            </a:r>
          </a:p>
        </p:txBody>
      </p:sp>
      <p:sp>
        <p:nvSpPr>
          <p:cNvPr name="TextBox 11" id="11"/>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Home</a:t>
            </a:r>
          </a:p>
        </p:txBody>
      </p:sp>
      <p:sp>
        <p:nvSpPr>
          <p:cNvPr name="TextBox 12" id="12"/>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About</a:t>
            </a:r>
          </a:p>
        </p:txBody>
      </p:sp>
      <p:sp>
        <p:nvSpPr>
          <p:cNvPr name="TextBox 13" id="13"/>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4" id="14"/>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5" id="15"/>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Spotify</a:t>
            </a:r>
          </a:p>
        </p:txBody>
      </p:sp>
      <p:sp>
        <p:nvSpPr>
          <p:cNvPr name="TextBox 16" id="16"/>
          <p:cNvSpPr txBox="true"/>
          <p:nvPr/>
        </p:nvSpPr>
        <p:spPr>
          <a:xfrm rot="0">
            <a:off x="14849988" y="8655909"/>
            <a:ext cx="3438012" cy="1631091"/>
          </a:xfrm>
          <a:prstGeom prst="rect">
            <a:avLst/>
          </a:prstGeom>
        </p:spPr>
        <p:txBody>
          <a:bodyPr anchor="t" rtlCol="false" tIns="0" lIns="0" bIns="0" rIns="0">
            <a:spAutoFit/>
          </a:bodyPr>
          <a:lstStyle/>
          <a:p>
            <a:pPr algn="ctr">
              <a:lnSpc>
                <a:spcPts val="4250"/>
              </a:lnSpc>
            </a:pPr>
            <a:r>
              <a:rPr lang="en-US" sz="3035">
                <a:solidFill>
                  <a:srgbClr val="000000"/>
                </a:solidFill>
                <a:latin typeface="Copperplate Gothic 29 AB Bold"/>
                <a:ea typeface="Copperplate Gothic 29 AB Bold"/>
                <a:cs typeface="Copperplate Gothic 29 AB Bold"/>
                <a:sym typeface="Copperplate Gothic 29 AB Bold"/>
              </a:rPr>
              <a:t>Guillermo David</a:t>
            </a:r>
          </a:p>
          <a:p>
            <a:pPr algn="ctr">
              <a:lnSpc>
                <a:spcPts val="4250"/>
              </a:lnSpc>
            </a:pPr>
            <a:r>
              <a:rPr lang="en-US" sz="3035">
                <a:solidFill>
                  <a:srgbClr val="000000"/>
                </a:solidFill>
                <a:latin typeface="Copperplate Gothic 29 AB Bold"/>
                <a:ea typeface="Copperplate Gothic 29 AB Bold"/>
                <a:cs typeface="Copperplate Gothic 29 AB Bold"/>
                <a:sym typeface="Copperplate Gothic 29 AB Bold"/>
              </a:rPr>
              <a:t>James Latanna</a:t>
            </a:r>
          </a:p>
          <a:p>
            <a:pPr algn="ctr">
              <a:lnSpc>
                <a:spcPts val="4250"/>
              </a:lnSpc>
              <a:spcBef>
                <a:spcPct val="0"/>
              </a:spcBef>
            </a:pPr>
            <a:r>
              <a:rPr lang="en-US" sz="3035">
                <a:solidFill>
                  <a:srgbClr val="000000"/>
                </a:solidFill>
                <a:latin typeface="Copperplate Gothic 29 AB Bold"/>
                <a:ea typeface="Copperplate Gothic 29 AB Bold"/>
                <a:cs typeface="Copperplate Gothic 29 AB Bold"/>
                <a:sym typeface="Copperplate Gothic 29 AB Bold"/>
              </a:rPr>
              <a:t>Matthias Mangold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Thynk Unlimited</a:t>
            </a:r>
          </a:p>
        </p:txBody>
      </p:sp>
      <p:sp>
        <p:nvSpPr>
          <p:cNvPr name="TextBox 8" id="8"/>
          <p:cNvSpPr txBox="true"/>
          <p:nvPr/>
        </p:nvSpPr>
        <p:spPr>
          <a:xfrm rot="0">
            <a:off x="4318542" y="1519224"/>
            <a:ext cx="9650916" cy="1764129"/>
          </a:xfrm>
          <a:prstGeom prst="rect">
            <a:avLst/>
          </a:prstGeom>
        </p:spPr>
        <p:txBody>
          <a:bodyPr anchor="t" rtlCol="false" tIns="0" lIns="0" bIns="0" rIns="0">
            <a:spAutoFit/>
          </a:bodyPr>
          <a:lstStyle/>
          <a:p>
            <a:pPr algn="ctr">
              <a:lnSpc>
                <a:spcPts val="6714"/>
              </a:lnSpc>
            </a:pPr>
            <a:r>
              <a:rPr lang="en-US" sz="4796">
                <a:solidFill>
                  <a:srgbClr val="FFFFFF"/>
                </a:solidFill>
                <a:latin typeface="Copperplate Gothic 29 BC Bold"/>
                <a:ea typeface="Copperplate Gothic 29 BC Bold"/>
                <a:cs typeface="Copperplate Gothic 29 BC Bold"/>
                <a:sym typeface="Copperplate Gothic 29 BC Bold"/>
              </a:rPr>
              <a:t>RQ 2 : DOES FOLLOWERS AFFECT ARTIST'S POPULARITY IN THE TOP 100?</a:t>
            </a:r>
          </a:p>
        </p:txBody>
      </p:sp>
      <p:sp>
        <p:nvSpPr>
          <p:cNvPr name="TextBox 9" id="9"/>
          <p:cNvSpPr txBox="true"/>
          <p:nvPr/>
        </p:nvSpPr>
        <p:spPr>
          <a:xfrm rot="0">
            <a:off x="1292468" y="5435210"/>
            <a:ext cx="7544031" cy="1385483"/>
          </a:xfrm>
          <a:prstGeom prst="rect">
            <a:avLst/>
          </a:prstGeom>
        </p:spPr>
        <p:txBody>
          <a:bodyPr anchor="t" rtlCol="false" tIns="0" lIns="0" bIns="0" rIns="0">
            <a:spAutoFit/>
          </a:bodyPr>
          <a:lstStyle/>
          <a:p>
            <a:pPr algn="ctr">
              <a:lnSpc>
                <a:spcPts val="3588"/>
              </a:lnSpc>
            </a:pPr>
            <a:r>
              <a:rPr lang="en-US" sz="2563">
                <a:solidFill>
                  <a:srgbClr val="FFFFFF"/>
                </a:solidFill>
                <a:latin typeface="Copperplate Gothic 29 AB Bold"/>
                <a:ea typeface="Copperplate Gothic 29 AB Bold"/>
                <a:cs typeface="Copperplate Gothic 29 AB Bold"/>
                <a:sym typeface="Copperplate Gothic 29 AB Bold"/>
              </a:rPr>
              <a:t>H₀:</a:t>
            </a:r>
          </a:p>
          <a:p>
            <a:pPr algn="ctr">
              <a:lnSpc>
                <a:spcPts val="3588"/>
              </a:lnSpc>
              <a:spcBef>
                <a:spcPct val="0"/>
              </a:spcBef>
            </a:pPr>
            <a:r>
              <a:rPr lang="en-US" sz="2563">
                <a:solidFill>
                  <a:srgbClr val="FFFFFF"/>
                </a:solidFill>
                <a:latin typeface="Copperplate Gothic 29 AB Bold"/>
                <a:ea typeface="Copperplate Gothic 29 AB Bold"/>
                <a:cs typeface="Copperplate Gothic 29 AB Bold"/>
                <a:sym typeface="Copperplate Gothic 29 AB Bold"/>
              </a:rPr>
              <a:t>The number of followers does not significantly affect the artist's popularity</a:t>
            </a:r>
          </a:p>
        </p:txBody>
      </p:sp>
      <p:sp>
        <p:nvSpPr>
          <p:cNvPr name="TextBox 10" id="10"/>
          <p:cNvSpPr txBox="true"/>
          <p:nvPr/>
        </p:nvSpPr>
        <p:spPr>
          <a:xfrm rot="0">
            <a:off x="9715269" y="5435210"/>
            <a:ext cx="7544031" cy="1385483"/>
          </a:xfrm>
          <a:prstGeom prst="rect">
            <a:avLst/>
          </a:prstGeom>
        </p:spPr>
        <p:txBody>
          <a:bodyPr anchor="t" rtlCol="false" tIns="0" lIns="0" bIns="0" rIns="0">
            <a:spAutoFit/>
          </a:bodyPr>
          <a:lstStyle/>
          <a:p>
            <a:pPr algn="ctr">
              <a:lnSpc>
                <a:spcPts val="3588"/>
              </a:lnSpc>
            </a:pPr>
            <a:r>
              <a:rPr lang="en-US" sz="2563">
                <a:solidFill>
                  <a:srgbClr val="FFFFFF"/>
                </a:solidFill>
                <a:latin typeface="Copperplate Gothic 29 AB Bold"/>
                <a:ea typeface="Copperplate Gothic 29 AB Bold"/>
                <a:cs typeface="Copperplate Gothic 29 AB Bold"/>
                <a:sym typeface="Copperplate Gothic 29 AB Bold"/>
              </a:rPr>
              <a:t>H₁:</a:t>
            </a:r>
          </a:p>
          <a:p>
            <a:pPr algn="ctr">
              <a:lnSpc>
                <a:spcPts val="3588"/>
              </a:lnSpc>
              <a:spcBef>
                <a:spcPct val="0"/>
              </a:spcBef>
            </a:pPr>
            <a:r>
              <a:rPr lang="en-US" sz="2563">
                <a:solidFill>
                  <a:srgbClr val="FFFFFF"/>
                </a:solidFill>
                <a:latin typeface="Copperplate Gothic 29 AB Bold"/>
                <a:ea typeface="Copperplate Gothic 29 AB Bold"/>
                <a:cs typeface="Copperplate Gothic 29 AB Bold"/>
                <a:sym typeface="Copperplate Gothic 29 AB Bold"/>
              </a:rPr>
              <a:t>The number of followers has a significant impact on the artist's popularity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1442482"/>
            <a:ext cx="5801191" cy="2081177"/>
          </a:xfrm>
          <a:custGeom>
            <a:avLst/>
            <a:gdLst/>
            <a:ahLst/>
            <a:cxnLst/>
            <a:rect r="r" b="b" t="t" l="l"/>
            <a:pathLst>
              <a:path h="2081177" w="5801191">
                <a:moveTo>
                  <a:pt x="0" y="0"/>
                </a:moveTo>
                <a:lnTo>
                  <a:pt x="5801191" y="0"/>
                </a:lnTo>
                <a:lnTo>
                  <a:pt x="5801191" y="2081177"/>
                </a:lnTo>
                <a:lnTo>
                  <a:pt x="0" y="2081177"/>
                </a:lnTo>
                <a:lnTo>
                  <a:pt x="0" y="0"/>
                </a:lnTo>
                <a:close/>
              </a:path>
            </a:pathLst>
          </a:custGeom>
          <a:blipFill>
            <a:blip r:embed="rId8"/>
            <a:stretch>
              <a:fillRect l="0" t="0" r="0" b="0"/>
            </a:stretch>
          </a:blipFill>
        </p:spPr>
      </p:sp>
      <p:sp>
        <p:nvSpPr>
          <p:cNvPr name="Freeform 8" id="8"/>
          <p:cNvSpPr/>
          <p:nvPr/>
        </p:nvSpPr>
        <p:spPr>
          <a:xfrm flipH="false" flipV="false" rot="0">
            <a:off x="1281858" y="4098784"/>
            <a:ext cx="5049285" cy="2688744"/>
          </a:xfrm>
          <a:custGeom>
            <a:avLst/>
            <a:gdLst/>
            <a:ahLst/>
            <a:cxnLst/>
            <a:rect r="r" b="b" t="t" l="l"/>
            <a:pathLst>
              <a:path h="2688744" w="5049285">
                <a:moveTo>
                  <a:pt x="0" y="0"/>
                </a:moveTo>
                <a:lnTo>
                  <a:pt x="5049285" y="0"/>
                </a:lnTo>
                <a:lnTo>
                  <a:pt x="5049285" y="2688744"/>
                </a:lnTo>
                <a:lnTo>
                  <a:pt x="0" y="2688744"/>
                </a:lnTo>
                <a:lnTo>
                  <a:pt x="0" y="0"/>
                </a:lnTo>
                <a:close/>
              </a:path>
            </a:pathLst>
          </a:custGeom>
          <a:blipFill>
            <a:blip r:embed="rId9"/>
            <a:stretch>
              <a:fillRect l="0" t="0" r="0" b="0"/>
            </a:stretch>
          </a:blipFill>
        </p:spPr>
      </p:sp>
      <p:sp>
        <p:nvSpPr>
          <p:cNvPr name="Freeform 9" id="9"/>
          <p:cNvSpPr/>
          <p:nvPr/>
        </p:nvSpPr>
        <p:spPr>
          <a:xfrm flipH="false" flipV="false" rot="0">
            <a:off x="1028700" y="7362653"/>
            <a:ext cx="6465467" cy="2335650"/>
          </a:xfrm>
          <a:custGeom>
            <a:avLst/>
            <a:gdLst/>
            <a:ahLst/>
            <a:cxnLst/>
            <a:rect r="r" b="b" t="t" l="l"/>
            <a:pathLst>
              <a:path h="2335650" w="6465467">
                <a:moveTo>
                  <a:pt x="0" y="0"/>
                </a:moveTo>
                <a:lnTo>
                  <a:pt x="6465467" y="0"/>
                </a:lnTo>
                <a:lnTo>
                  <a:pt x="6465467" y="2335650"/>
                </a:lnTo>
                <a:lnTo>
                  <a:pt x="0" y="2335650"/>
                </a:lnTo>
                <a:lnTo>
                  <a:pt x="0" y="0"/>
                </a:lnTo>
                <a:close/>
              </a:path>
            </a:pathLst>
          </a:custGeom>
          <a:blipFill>
            <a:blip r:embed="rId10"/>
            <a:stretch>
              <a:fillRect l="0" t="0" r="0" b="0"/>
            </a:stretch>
          </a:blipFill>
        </p:spPr>
      </p:sp>
      <p:sp>
        <p:nvSpPr>
          <p:cNvPr name="TextBox 10" id="10"/>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Continuum</a:t>
            </a:r>
          </a:p>
        </p:txBody>
      </p:sp>
      <p:sp>
        <p:nvSpPr>
          <p:cNvPr name="TextBox 11" id="11"/>
          <p:cNvSpPr txBox="true"/>
          <p:nvPr/>
        </p:nvSpPr>
        <p:spPr>
          <a:xfrm rot="0">
            <a:off x="9310432" y="1027087"/>
            <a:ext cx="6408172" cy="1182953"/>
          </a:xfrm>
          <a:prstGeom prst="rect">
            <a:avLst/>
          </a:prstGeom>
        </p:spPr>
        <p:txBody>
          <a:bodyPr anchor="t" rtlCol="false" tIns="0" lIns="0" bIns="0" rIns="0">
            <a:spAutoFit/>
          </a:bodyPr>
          <a:lstStyle/>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The function sends a POST request to Spotify's server to obtain the access token from the JSON response.</a:t>
            </a:r>
          </a:p>
        </p:txBody>
      </p:sp>
      <p:sp>
        <p:nvSpPr>
          <p:cNvPr name="TextBox 12" id="12"/>
          <p:cNvSpPr txBox="true"/>
          <p:nvPr/>
        </p:nvSpPr>
        <p:spPr>
          <a:xfrm rot="0">
            <a:off x="8705615" y="2156501"/>
            <a:ext cx="7935730" cy="1944953"/>
          </a:xfrm>
          <a:prstGeom prst="rect">
            <a:avLst/>
          </a:prstGeom>
        </p:spPr>
        <p:txBody>
          <a:bodyPr anchor="t" rtlCol="false" tIns="0" lIns="0" bIns="0" rIns="0">
            <a:spAutoFit/>
          </a:bodyPr>
          <a:lstStyle/>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The client ID and secret are c</a:t>
            </a:r>
            <a:r>
              <a:rPr lang="en-US" sz="2177">
                <a:solidFill>
                  <a:srgbClr val="FFFFFF"/>
                </a:solidFill>
                <a:latin typeface="Copperplate Gothic 29 AB Bold"/>
                <a:ea typeface="Copperplate Gothic 29 AB Bold"/>
                <a:cs typeface="Copperplate Gothic 29 AB Bold"/>
                <a:sym typeface="Copperplate Gothic 29 AB Bold"/>
              </a:rPr>
              <a:t>ombined and encoded in Base64 to ensure security before being sent to Spotify. This encoding protects the sensitive information.</a:t>
            </a:r>
          </a:p>
          <a:p>
            <a:pPr algn="ctr">
              <a:lnSpc>
                <a:spcPts val="3047"/>
              </a:lnSpc>
              <a:spcBef>
                <a:spcPct val="0"/>
              </a:spcBef>
            </a:pPr>
          </a:p>
          <a:p>
            <a:pPr algn="ctr">
              <a:lnSpc>
                <a:spcPts val="3047"/>
              </a:lnSpc>
              <a:spcBef>
                <a:spcPct val="0"/>
              </a:spcBef>
            </a:pPr>
          </a:p>
        </p:txBody>
      </p:sp>
      <p:sp>
        <p:nvSpPr>
          <p:cNvPr name="TextBox 13" id="13"/>
          <p:cNvSpPr txBox="true"/>
          <p:nvPr/>
        </p:nvSpPr>
        <p:spPr>
          <a:xfrm rot="0">
            <a:off x="7507817" y="4313898"/>
            <a:ext cx="10013402" cy="1563953"/>
          </a:xfrm>
          <a:prstGeom prst="rect">
            <a:avLst/>
          </a:prstGeom>
        </p:spPr>
        <p:txBody>
          <a:bodyPr anchor="t" rtlCol="false" tIns="0" lIns="0" bIns="0" rIns="0">
            <a:spAutoFit/>
          </a:bodyPr>
          <a:lstStyle/>
          <a:p>
            <a:pPr algn="ctr">
              <a:lnSpc>
                <a:spcPts val="3047"/>
              </a:lnSpc>
            </a:pPr>
            <a:r>
              <a:rPr lang="en-US" sz="2177">
                <a:solidFill>
                  <a:srgbClr val="FFFFFF"/>
                </a:solidFill>
                <a:latin typeface="Copperplate Gothic 29 AB Bold"/>
                <a:ea typeface="Copperplate Gothic 29 AB Bold"/>
                <a:cs typeface="Copperplate Gothic 29 AB Bold"/>
                <a:sym typeface="Copperplate Gothic 29 AB Bold"/>
              </a:rPr>
              <a:t>A GET request is then sent to the Spotify API, with the authorization header containing the access token.</a:t>
            </a:r>
          </a:p>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 The loop continues to request more data until there are no more results for a given letter.</a:t>
            </a:r>
          </a:p>
        </p:txBody>
      </p:sp>
      <p:sp>
        <p:nvSpPr>
          <p:cNvPr name="Freeform 14" id="14"/>
          <p:cNvSpPr/>
          <p:nvPr/>
        </p:nvSpPr>
        <p:spPr>
          <a:xfrm flipH="false" flipV="false" rot="0">
            <a:off x="9791027" y="7008090"/>
            <a:ext cx="5446983" cy="2587317"/>
          </a:xfrm>
          <a:custGeom>
            <a:avLst/>
            <a:gdLst/>
            <a:ahLst/>
            <a:cxnLst/>
            <a:rect r="r" b="b" t="t" l="l"/>
            <a:pathLst>
              <a:path h="2587317" w="5446983">
                <a:moveTo>
                  <a:pt x="0" y="0"/>
                </a:moveTo>
                <a:lnTo>
                  <a:pt x="5446982" y="0"/>
                </a:lnTo>
                <a:lnTo>
                  <a:pt x="5446982" y="2587316"/>
                </a:lnTo>
                <a:lnTo>
                  <a:pt x="0" y="2587316"/>
                </a:lnTo>
                <a:lnTo>
                  <a:pt x="0" y="0"/>
                </a:lnTo>
                <a:close/>
              </a:path>
            </a:pathLst>
          </a:custGeom>
          <a:blipFill>
            <a:blip r:embed="rId11"/>
            <a:stretch>
              <a:fillRect l="0" t="0" r="0" b="0"/>
            </a:stretch>
          </a:blipFill>
        </p:spPr>
      </p:sp>
      <p:sp>
        <p:nvSpPr>
          <p:cNvPr name="TextBox 15" id="15"/>
          <p:cNvSpPr txBox="true"/>
          <p:nvPr/>
        </p:nvSpPr>
        <p:spPr>
          <a:xfrm rot="0">
            <a:off x="9527121" y="9804956"/>
            <a:ext cx="5974795" cy="420953"/>
          </a:xfrm>
          <a:prstGeom prst="rect">
            <a:avLst/>
          </a:prstGeom>
        </p:spPr>
        <p:txBody>
          <a:bodyPr anchor="t" rtlCol="false" tIns="0" lIns="0" bIns="0" rIns="0">
            <a:spAutoFit/>
          </a:bodyPr>
          <a:lstStyle/>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Filter it to get the top 100 popular artists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00540" y="273170"/>
            <a:ext cx="4149298" cy="1100293"/>
          </a:xfrm>
          <a:custGeom>
            <a:avLst/>
            <a:gdLst/>
            <a:ahLst/>
            <a:cxnLst/>
            <a:rect r="r" b="b" t="t" l="l"/>
            <a:pathLst>
              <a:path h="1100293" w="4149298">
                <a:moveTo>
                  <a:pt x="0" y="0"/>
                </a:moveTo>
                <a:lnTo>
                  <a:pt x="4149298" y="0"/>
                </a:lnTo>
                <a:lnTo>
                  <a:pt x="4149298" y="1100293"/>
                </a:lnTo>
                <a:lnTo>
                  <a:pt x="0" y="1100293"/>
                </a:lnTo>
                <a:lnTo>
                  <a:pt x="0" y="0"/>
                </a:lnTo>
                <a:close/>
              </a:path>
            </a:pathLst>
          </a:custGeom>
          <a:blipFill>
            <a:blip r:embed="rId6"/>
            <a:stretch>
              <a:fillRect l="0" t="0" r="0" b="0"/>
            </a:stretch>
          </a:blipFill>
        </p:spPr>
      </p:sp>
      <p:sp>
        <p:nvSpPr>
          <p:cNvPr name="Freeform 7" id="7"/>
          <p:cNvSpPr/>
          <p:nvPr/>
        </p:nvSpPr>
        <p:spPr>
          <a:xfrm flipH="false" flipV="false" rot="0">
            <a:off x="8459949" y="1225166"/>
            <a:ext cx="7429712" cy="3436242"/>
          </a:xfrm>
          <a:custGeom>
            <a:avLst/>
            <a:gdLst/>
            <a:ahLst/>
            <a:cxnLst/>
            <a:rect r="r" b="b" t="t" l="l"/>
            <a:pathLst>
              <a:path h="3436242" w="7429712">
                <a:moveTo>
                  <a:pt x="0" y="0"/>
                </a:moveTo>
                <a:lnTo>
                  <a:pt x="7429712" y="0"/>
                </a:lnTo>
                <a:lnTo>
                  <a:pt x="7429712" y="3436242"/>
                </a:lnTo>
                <a:lnTo>
                  <a:pt x="0" y="3436242"/>
                </a:lnTo>
                <a:lnTo>
                  <a:pt x="0" y="0"/>
                </a:lnTo>
                <a:close/>
              </a:path>
            </a:pathLst>
          </a:custGeom>
          <a:blipFill>
            <a:blip r:embed="rId7"/>
            <a:stretch>
              <a:fillRect l="0" t="0" r="0" b="0"/>
            </a:stretch>
          </a:blipFill>
        </p:spPr>
      </p:sp>
      <p:sp>
        <p:nvSpPr>
          <p:cNvPr name="TextBox 8" id="8"/>
          <p:cNvSpPr txBox="true"/>
          <p:nvPr/>
        </p:nvSpPr>
        <p:spPr>
          <a:xfrm rot="0">
            <a:off x="15061231" y="6808065"/>
            <a:ext cx="5335694" cy="363803"/>
          </a:xfrm>
          <a:prstGeom prst="rect">
            <a:avLst/>
          </a:prstGeom>
        </p:spPr>
        <p:txBody>
          <a:bodyPr anchor="t" rtlCol="false" tIns="0" lIns="0" bIns="0" rIns="0">
            <a:spAutoFit/>
          </a:bodyPr>
          <a:lstStyle/>
          <a:p>
            <a:pPr algn="ctr">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8</a:t>
            </a:r>
          </a:p>
        </p:txBody>
      </p:sp>
      <p:sp>
        <p:nvSpPr>
          <p:cNvPr name="TextBox 9" id="9"/>
          <p:cNvSpPr txBox="true"/>
          <p:nvPr/>
        </p:nvSpPr>
        <p:spPr>
          <a:xfrm rot="0">
            <a:off x="4703421" y="503632"/>
            <a:ext cx="6906227" cy="525068"/>
          </a:xfrm>
          <a:prstGeom prst="rect">
            <a:avLst/>
          </a:prstGeom>
        </p:spPr>
        <p:txBody>
          <a:bodyPr anchor="t" rtlCol="false" tIns="0" lIns="0" bIns="0" rIns="0">
            <a:spAutoFit/>
          </a:bodyPr>
          <a:lstStyle/>
          <a:p>
            <a:pPr algn="ctr">
              <a:lnSpc>
                <a:spcPts val="3843"/>
              </a:lnSpc>
              <a:spcBef>
                <a:spcPct val="0"/>
              </a:spcBef>
            </a:pPr>
            <a:r>
              <a:rPr lang="en-US" sz="2745">
                <a:solidFill>
                  <a:srgbClr val="FFFFFF"/>
                </a:solidFill>
                <a:latin typeface="Copperplate Gothic 29 AB Bold"/>
                <a:ea typeface="Copperplate Gothic 29 AB Bold"/>
                <a:cs typeface="Copperplate Gothic 29 AB Bold"/>
                <a:sym typeface="Copperplate Gothic 29 AB Bold"/>
              </a:rPr>
              <a:t>check if the df has any duplicated items</a:t>
            </a:r>
          </a:p>
        </p:txBody>
      </p:sp>
      <p:sp>
        <p:nvSpPr>
          <p:cNvPr name="TextBox 10" id="10"/>
          <p:cNvSpPr txBox="true"/>
          <p:nvPr/>
        </p:nvSpPr>
        <p:spPr>
          <a:xfrm rot="0">
            <a:off x="9860595" y="4775477"/>
            <a:ext cx="4628421" cy="801953"/>
          </a:xfrm>
          <a:prstGeom prst="rect">
            <a:avLst/>
          </a:prstGeom>
        </p:spPr>
        <p:txBody>
          <a:bodyPr anchor="t" rtlCol="false" tIns="0" lIns="0" bIns="0" rIns="0">
            <a:spAutoFit/>
          </a:bodyPr>
          <a:lstStyle/>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drop any duplicated items and sort the df by popularity</a:t>
            </a:r>
          </a:p>
        </p:txBody>
      </p:sp>
      <p:sp>
        <p:nvSpPr>
          <p:cNvPr name="Freeform 11" id="11"/>
          <p:cNvSpPr/>
          <p:nvPr/>
        </p:nvSpPr>
        <p:spPr>
          <a:xfrm flipH="false" flipV="false" rot="0">
            <a:off x="300540" y="1762332"/>
            <a:ext cx="3194509" cy="3815098"/>
          </a:xfrm>
          <a:custGeom>
            <a:avLst/>
            <a:gdLst/>
            <a:ahLst/>
            <a:cxnLst/>
            <a:rect r="r" b="b" t="t" l="l"/>
            <a:pathLst>
              <a:path h="3815098" w="3194509">
                <a:moveTo>
                  <a:pt x="0" y="0"/>
                </a:moveTo>
                <a:lnTo>
                  <a:pt x="3194509" y="0"/>
                </a:lnTo>
                <a:lnTo>
                  <a:pt x="3194509" y="3815098"/>
                </a:lnTo>
                <a:lnTo>
                  <a:pt x="0" y="3815098"/>
                </a:lnTo>
                <a:lnTo>
                  <a:pt x="0" y="0"/>
                </a:lnTo>
                <a:close/>
              </a:path>
            </a:pathLst>
          </a:custGeom>
          <a:blipFill>
            <a:blip r:embed="rId8"/>
            <a:stretch>
              <a:fillRect l="0" t="0" r="0" b="0"/>
            </a:stretch>
          </a:blipFill>
        </p:spPr>
      </p:sp>
      <p:sp>
        <p:nvSpPr>
          <p:cNvPr name="Freeform 12" id="12"/>
          <p:cNvSpPr/>
          <p:nvPr/>
        </p:nvSpPr>
        <p:spPr>
          <a:xfrm flipH="false" flipV="false" rot="0">
            <a:off x="300540" y="5930782"/>
            <a:ext cx="3614329" cy="4104122"/>
          </a:xfrm>
          <a:custGeom>
            <a:avLst/>
            <a:gdLst/>
            <a:ahLst/>
            <a:cxnLst/>
            <a:rect r="r" b="b" t="t" l="l"/>
            <a:pathLst>
              <a:path h="4104122" w="3614329">
                <a:moveTo>
                  <a:pt x="0" y="0"/>
                </a:moveTo>
                <a:lnTo>
                  <a:pt x="3614329" y="0"/>
                </a:lnTo>
                <a:lnTo>
                  <a:pt x="3614329" y="4104122"/>
                </a:lnTo>
                <a:lnTo>
                  <a:pt x="0" y="4104122"/>
                </a:lnTo>
                <a:lnTo>
                  <a:pt x="0" y="0"/>
                </a:lnTo>
                <a:close/>
              </a:path>
            </a:pathLst>
          </a:custGeom>
          <a:blipFill>
            <a:blip r:embed="rId9"/>
            <a:stretch>
              <a:fillRect l="0" t="0" r="0" b="0"/>
            </a:stretch>
          </a:blipFill>
        </p:spPr>
      </p:sp>
      <p:sp>
        <p:nvSpPr>
          <p:cNvPr name="Freeform 13" id="13"/>
          <p:cNvSpPr/>
          <p:nvPr/>
        </p:nvSpPr>
        <p:spPr>
          <a:xfrm flipH="false" flipV="false" rot="0">
            <a:off x="8880802" y="5786980"/>
            <a:ext cx="6588005" cy="3672813"/>
          </a:xfrm>
          <a:custGeom>
            <a:avLst/>
            <a:gdLst/>
            <a:ahLst/>
            <a:cxnLst/>
            <a:rect r="r" b="b" t="t" l="l"/>
            <a:pathLst>
              <a:path h="3672813" w="6588005">
                <a:moveTo>
                  <a:pt x="0" y="0"/>
                </a:moveTo>
                <a:lnTo>
                  <a:pt x="6588006" y="0"/>
                </a:lnTo>
                <a:lnTo>
                  <a:pt x="6588006" y="3672813"/>
                </a:lnTo>
                <a:lnTo>
                  <a:pt x="0" y="3672813"/>
                </a:lnTo>
                <a:lnTo>
                  <a:pt x="0" y="0"/>
                </a:lnTo>
                <a:close/>
              </a:path>
            </a:pathLst>
          </a:custGeom>
          <a:blipFill>
            <a:blip r:embed="rId10"/>
            <a:stretch>
              <a:fillRect l="0" t="0" r="0" b="0"/>
            </a:stretch>
          </a:blipFill>
        </p:spPr>
      </p:sp>
      <p:sp>
        <p:nvSpPr>
          <p:cNvPr name="TextBox 14" id="14"/>
          <p:cNvSpPr txBox="true"/>
          <p:nvPr/>
        </p:nvSpPr>
        <p:spPr>
          <a:xfrm rot="0">
            <a:off x="8970972" y="9507418"/>
            <a:ext cx="6497836" cy="420953"/>
          </a:xfrm>
          <a:prstGeom prst="rect">
            <a:avLst/>
          </a:prstGeom>
        </p:spPr>
        <p:txBody>
          <a:bodyPr anchor="t" rtlCol="false" tIns="0" lIns="0" bIns="0" rIns="0">
            <a:spAutoFit/>
          </a:bodyPr>
          <a:lstStyle/>
          <a:p>
            <a:pPr algn="ctr">
              <a:lnSpc>
                <a:spcPts val="3047"/>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Drop columns that are unrelated to objectives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92468" y="3476642"/>
            <a:ext cx="5962629" cy="1563534"/>
          </a:xfrm>
          <a:custGeom>
            <a:avLst/>
            <a:gdLst/>
            <a:ahLst/>
            <a:cxnLst/>
            <a:rect r="r" b="b" t="t" l="l"/>
            <a:pathLst>
              <a:path h="1563534" w="5962629">
                <a:moveTo>
                  <a:pt x="0" y="0"/>
                </a:moveTo>
                <a:lnTo>
                  <a:pt x="5962629" y="0"/>
                </a:lnTo>
                <a:lnTo>
                  <a:pt x="5962629" y="1563534"/>
                </a:lnTo>
                <a:lnTo>
                  <a:pt x="0" y="1563534"/>
                </a:lnTo>
                <a:lnTo>
                  <a:pt x="0" y="0"/>
                </a:lnTo>
                <a:close/>
              </a:path>
            </a:pathLst>
          </a:custGeom>
          <a:blipFill>
            <a:blip r:embed="rId8"/>
            <a:stretch>
              <a:fillRect l="0" t="0" r="0" b="0"/>
            </a:stretch>
          </a:blipFill>
        </p:spPr>
      </p:sp>
      <p:sp>
        <p:nvSpPr>
          <p:cNvPr name="TextBox 8" id="8"/>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Thynk Unlimited</a:t>
            </a:r>
          </a:p>
        </p:txBody>
      </p:sp>
      <p:sp>
        <p:nvSpPr>
          <p:cNvPr name="TextBox 9" id="9"/>
          <p:cNvSpPr txBox="true"/>
          <p:nvPr/>
        </p:nvSpPr>
        <p:spPr>
          <a:xfrm rot="0">
            <a:off x="1028700" y="1176725"/>
            <a:ext cx="8049075" cy="1470024"/>
          </a:xfrm>
          <a:prstGeom prst="rect">
            <a:avLst/>
          </a:prstGeom>
        </p:spPr>
        <p:txBody>
          <a:bodyPr anchor="t" rtlCol="false" tIns="0" lIns="0" bIns="0" rIns="0">
            <a:spAutoFit/>
          </a:bodyPr>
          <a:lstStyle/>
          <a:p>
            <a:pPr algn="l">
              <a:lnSpc>
                <a:spcPts val="5600"/>
              </a:lnSpc>
            </a:pPr>
            <a:r>
              <a:rPr lang="en-US" sz="4000">
                <a:solidFill>
                  <a:srgbClr val="FFFFFF"/>
                </a:solidFill>
                <a:latin typeface="Copperplate Gothic 29 BC"/>
                <a:ea typeface="Copperplate Gothic 29 BC"/>
                <a:cs typeface="Copperplate Gothic 29 BC"/>
                <a:sym typeface="Copperplate Gothic 29 BC"/>
              </a:rPr>
              <a:t>RQ 2 : DOES FOLLOWERS AFFECT ARTIST'S POPULARITY IN THE TOP 1000?</a:t>
            </a:r>
          </a:p>
        </p:txBody>
      </p:sp>
      <p:sp>
        <p:nvSpPr>
          <p:cNvPr name="TextBox 10" id="10"/>
          <p:cNvSpPr txBox="true"/>
          <p:nvPr/>
        </p:nvSpPr>
        <p:spPr>
          <a:xfrm rot="0">
            <a:off x="1028700" y="2761049"/>
            <a:ext cx="8217220" cy="496519"/>
          </a:xfrm>
          <a:prstGeom prst="rect">
            <a:avLst/>
          </a:prstGeom>
        </p:spPr>
        <p:txBody>
          <a:bodyPr anchor="t" rtlCol="false" tIns="0" lIns="0" bIns="0" rIns="0">
            <a:spAutoFit/>
          </a:bodyPr>
          <a:lstStyle/>
          <a:p>
            <a:pPr algn="l" marL="556379" indent="-278190" lvl="1">
              <a:lnSpc>
                <a:spcPts val="3607"/>
              </a:lnSpc>
              <a:spcBef>
                <a:spcPct val="0"/>
              </a:spcBef>
              <a:buAutoNum type="arabicPeriod" startAt="1"/>
            </a:pPr>
            <a:r>
              <a:rPr lang="en-US" sz="2577">
                <a:solidFill>
                  <a:srgbClr val="FFFFFF"/>
                </a:solidFill>
                <a:latin typeface="Copperplate Gothic 29 BC Bold"/>
                <a:ea typeface="Copperplate Gothic 29 BC Bold"/>
                <a:cs typeface="Copperplate Gothic 29 BC Bold"/>
                <a:sym typeface="Copperplate Gothic 29 BC Bold"/>
              </a:rPr>
              <a:t>Check the coorelation between popularity and followers</a:t>
            </a:r>
          </a:p>
        </p:txBody>
      </p:sp>
      <p:sp>
        <p:nvSpPr>
          <p:cNvPr name="TextBox 11" id="11"/>
          <p:cNvSpPr txBox="true"/>
          <p:nvPr/>
        </p:nvSpPr>
        <p:spPr>
          <a:xfrm rot="0">
            <a:off x="10331429" y="3224878"/>
            <a:ext cx="5995697" cy="1971813"/>
          </a:xfrm>
          <a:prstGeom prst="rect">
            <a:avLst/>
          </a:prstGeom>
        </p:spPr>
        <p:txBody>
          <a:bodyPr anchor="t" rtlCol="false" tIns="0" lIns="0" bIns="0" rIns="0">
            <a:spAutoFit/>
          </a:bodyPr>
          <a:lstStyle/>
          <a:p>
            <a:pPr algn="ctr">
              <a:lnSpc>
                <a:spcPts val="3048"/>
              </a:lnSpc>
            </a:pPr>
            <a:r>
              <a:rPr lang="en-US" sz="2177">
                <a:solidFill>
                  <a:srgbClr val="FFFFFF"/>
                </a:solidFill>
                <a:latin typeface="Copperplate Gothic 29 AB Bold"/>
                <a:ea typeface="Copperplate Gothic 29 AB Bold"/>
                <a:cs typeface="Copperplate Gothic 29 AB Bold"/>
                <a:sym typeface="Copperplate Gothic 29 AB Bold"/>
              </a:rPr>
              <a:t>this indicates a moderate positive relationship between followers and popularity. </a:t>
            </a:r>
          </a:p>
          <a:p>
            <a:pPr algn="ctr">
              <a:lnSpc>
                <a:spcPts val="3048"/>
              </a:lnSpc>
              <a:spcBef>
                <a:spcPct val="0"/>
              </a:spcBef>
            </a:pPr>
            <a:r>
              <a:rPr lang="en-US" sz="2177">
                <a:solidFill>
                  <a:srgbClr val="FFFFFF"/>
                </a:solidFill>
                <a:latin typeface="Copperplate Gothic 29 AB Bold"/>
                <a:ea typeface="Copperplate Gothic 29 AB Bold"/>
                <a:cs typeface="Copperplate Gothic 29 AB Bold"/>
                <a:sym typeface="Copperplate Gothic 29 AB Bold"/>
              </a:rPr>
              <a:t>So when the followers increase the popularity will also increase</a:t>
            </a:r>
          </a:p>
        </p:txBody>
      </p:sp>
      <p:sp>
        <p:nvSpPr>
          <p:cNvPr name="TextBox 12" id="12"/>
          <p:cNvSpPr txBox="true"/>
          <p:nvPr/>
        </p:nvSpPr>
        <p:spPr>
          <a:xfrm rot="0">
            <a:off x="1292468" y="5427700"/>
            <a:ext cx="4106474" cy="1342265"/>
          </a:xfrm>
          <a:prstGeom prst="rect">
            <a:avLst/>
          </a:prstGeom>
        </p:spPr>
        <p:txBody>
          <a:bodyPr anchor="t" rtlCol="false" tIns="0" lIns="0" bIns="0" rIns="0">
            <a:spAutoFit/>
          </a:bodyPr>
          <a:lstStyle/>
          <a:p>
            <a:pPr algn="just">
              <a:lnSpc>
                <a:spcPts val="3418"/>
              </a:lnSpc>
              <a:spcBef>
                <a:spcPct val="0"/>
              </a:spcBef>
            </a:pPr>
            <a:r>
              <a:rPr lang="en-US" sz="2441">
                <a:solidFill>
                  <a:srgbClr val="FFFFFF"/>
                </a:solidFill>
                <a:latin typeface="Copperplate Gothic 29 BC"/>
                <a:ea typeface="Copperplate Gothic 29 BC"/>
                <a:cs typeface="Copperplate Gothic 29 BC"/>
                <a:sym typeface="Copperplate Gothic 29 BC"/>
              </a:rPr>
              <a:t>2. Use regression model to further find out information about it</a:t>
            </a:r>
          </a:p>
        </p:txBody>
      </p:sp>
      <p:sp>
        <p:nvSpPr>
          <p:cNvPr name="Freeform 13" id="13"/>
          <p:cNvSpPr/>
          <p:nvPr/>
        </p:nvSpPr>
        <p:spPr>
          <a:xfrm flipH="false" flipV="false" rot="0">
            <a:off x="2548857" y="6625187"/>
            <a:ext cx="5176906" cy="3208826"/>
          </a:xfrm>
          <a:custGeom>
            <a:avLst/>
            <a:gdLst/>
            <a:ahLst/>
            <a:cxnLst/>
            <a:rect r="r" b="b" t="t" l="l"/>
            <a:pathLst>
              <a:path h="3208826" w="5176906">
                <a:moveTo>
                  <a:pt x="0" y="0"/>
                </a:moveTo>
                <a:lnTo>
                  <a:pt x="5176906" y="0"/>
                </a:lnTo>
                <a:lnTo>
                  <a:pt x="5176906" y="3208826"/>
                </a:lnTo>
                <a:lnTo>
                  <a:pt x="0" y="3208826"/>
                </a:lnTo>
                <a:lnTo>
                  <a:pt x="0" y="0"/>
                </a:lnTo>
                <a:close/>
              </a:path>
            </a:pathLst>
          </a:custGeom>
          <a:blipFill>
            <a:blip r:embed="rId9"/>
            <a:stretch>
              <a:fillRect l="0" t="0" r="0" b="0"/>
            </a:stretch>
          </a:blipFill>
        </p:spPr>
      </p:sp>
      <p:sp>
        <p:nvSpPr>
          <p:cNvPr name="Freeform 14" id="14"/>
          <p:cNvSpPr/>
          <p:nvPr/>
        </p:nvSpPr>
        <p:spPr>
          <a:xfrm flipH="false" flipV="false" rot="0">
            <a:off x="8650433" y="6518319"/>
            <a:ext cx="4678844" cy="3422563"/>
          </a:xfrm>
          <a:custGeom>
            <a:avLst/>
            <a:gdLst/>
            <a:ahLst/>
            <a:cxnLst/>
            <a:rect r="r" b="b" t="t" l="l"/>
            <a:pathLst>
              <a:path h="3422563" w="4678844">
                <a:moveTo>
                  <a:pt x="0" y="0"/>
                </a:moveTo>
                <a:lnTo>
                  <a:pt x="4678845" y="0"/>
                </a:lnTo>
                <a:lnTo>
                  <a:pt x="4678845" y="3422562"/>
                </a:lnTo>
                <a:lnTo>
                  <a:pt x="0" y="3422562"/>
                </a:lnTo>
                <a:lnTo>
                  <a:pt x="0" y="0"/>
                </a:lnTo>
                <a:close/>
              </a:path>
            </a:pathLst>
          </a:custGeom>
          <a:blipFill>
            <a:blip r:embed="rId10"/>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92468" y="5362575"/>
            <a:ext cx="6942141" cy="4321483"/>
          </a:xfrm>
          <a:custGeom>
            <a:avLst/>
            <a:gdLst/>
            <a:ahLst/>
            <a:cxnLst/>
            <a:rect r="r" b="b" t="t" l="l"/>
            <a:pathLst>
              <a:path h="4321483" w="6942141">
                <a:moveTo>
                  <a:pt x="0" y="0"/>
                </a:moveTo>
                <a:lnTo>
                  <a:pt x="6942141" y="0"/>
                </a:lnTo>
                <a:lnTo>
                  <a:pt x="6942141" y="4321483"/>
                </a:lnTo>
                <a:lnTo>
                  <a:pt x="0" y="4321483"/>
                </a:lnTo>
                <a:lnTo>
                  <a:pt x="0" y="0"/>
                </a:lnTo>
                <a:close/>
              </a:path>
            </a:pathLst>
          </a:custGeom>
          <a:blipFill>
            <a:blip r:embed="rId8"/>
            <a:stretch>
              <a:fillRect l="0" t="0" r="0" b="0"/>
            </a:stretch>
          </a:blipFill>
        </p:spPr>
      </p:sp>
      <p:sp>
        <p:nvSpPr>
          <p:cNvPr name="TextBox 8" id="8"/>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Home</a:t>
            </a:r>
          </a:p>
        </p:txBody>
      </p:sp>
      <p:sp>
        <p:nvSpPr>
          <p:cNvPr name="TextBox 9" id="9"/>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About</a:t>
            </a:r>
          </a:p>
        </p:txBody>
      </p:sp>
      <p:sp>
        <p:nvSpPr>
          <p:cNvPr name="TextBox 10" id="10"/>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1" id="11"/>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2" id="12"/>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Thynk Unlimited</a:t>
            </a:r>
          </a:p>
        </p:txBody>
      </p:sp>
      <p:sp>
        <p:nvSpPr>
          <p:cNvPr name="TextBox 13" id="13"/>
          <p:cNvSpPr txBox="true"/>
          <p:nvPr/>
        </p:nvSpPr>
        <p:spPr>
          <a:xfrm rot="0">
            <a:off x="1028700" y="1176725"/>
            <a:ext cx="8049075" cy="1470024"/>
          </a:xfrm>
          <a:prstGeom prst="rect">
            <a:avLst/>
          </a:prstGeom>
        </p:spPr>
        <p:txBody>
          <a:bodyPr anchor="t" rtlCol="false" tIns="0" lIns="0" bIns="0" rIns="0">
            <a:spAutoFit/>
          </a:bodyPr>
          <a:lstStyle/>
          <a:p>
            <a:pPr algn="l">
              <a:lnSpc>
                <a:spcPts val="5600"/>
              </a:lnSpc>
            </a:pPr>
            <a:r>
              <a:rPr lang="en-US" sz="4000">
                <a:solidFill>
                  <a:srgbClr val="FFFFFF"/>
                </a:solidFill>
                <a:latin typeface="Copperplate Gothic 29 BC"/>
                <a:ea typeface="Copperplate Gothic 29 BC"/>
                <a:cs typeface="Copperplate Gothic 29 BC"/>
                <a:sym typeface="Copperplate Gothic 29 BC"/>
              </a:rPr>
              <a:t>RQ : DOES FOLLOWERS AFFECT ARTIST'S POPULARITY IN THE TOP 100?</a:t>
            </a:r>
          </a:p>
        </p:txBody>
      </p:sp>
      <p:sp>
        <p:nvSpPr>
          <p:cNvPr name="TextBox 14" id="14"/>
          <p:cNvSpPr txBox="true"/>
          <p:nvPr/>
        </p:nvSpPr>
        <p:spPr>
          <a:xfrm rot="0">
            <a:off x="1028700" y="3069035"/>
            <a:ext cx="8217220" cy="496519"/>
          </a:xfrm>
          <a:prstGeom prst="rect">
            <a:avLst/>
          </a:prstGeom>
        </p:spPr>
        <p:txBody>
          <a:bodyPr anchor="t" rtlCol="false" tIns="0" lIns="0" bIns="0" rIns="0">
            <a:spAutoFit/>
          </a:bodyPr>
          <a:lstStyle/>
          <a:p>
            <a:pPr algn="just">
              <a:lnSpc>
                <a:spcPts val="3607"/>
              </a:lnSpc>
              <a:spcBef>
                <a:spcPct val="0"/>
              </a:spcBef>
            </a:pPr>
            <a:r>
              <a:rPr lang="en-US" sz="2577">
                <a:solidFill>
                  <a:srgbClr val="FFFFFF"/>
                </a:solidFill>
                <a:latin typeface="Copperplate Gothic 29 BC"/>
                <a:ea typeface="Copperplate Gothic 29 BC"/>
                <a:cs typeface="Copperplate Gothic 29 BC"/>
                <a:sym typeface="Copperplate Gothic 29 BC"/>
              </a:rPr>
              <a:t>3. Visualize the data</a:t>
            </a:r>
          </a:p>
        </p:txBody>
      </p:sp>
      <p:sp>
        <p:nvSpPr>
          <p:cNvPr name="TextBox 15" id="15"/>
          <p:cNvSpPr txBox="true"/>
          <p:nvPr/>
        </p:nvSpPr>
        <p:spPr>
          <a:xfrm rot="0">
            <a:off x="9153525" y="7408140"/>
            <a:ext cx="7479625" cy="427938"/>
          </a:xfrm>
          <a:prstGeom prst="rect">
            <a:avLst/>
          </a:prstGeom>
        </p:spPr>
        <p:txBody>
          <a:bodyPr anchor="t" rtlCol="false" tIns="0" lIns="0" bIns="0" rIns="0">
            <a:spAutoFit/>
          </a:bodyPr>
          <a:lstStyle/>
          <a:p>
            <a:pPr algn="ctr">
              <a:lnSpc>
                <a:spcPts val="3187"/>
              </a:lnSpc>
              <a:spcBef>
                <a:spcPct val="0"/>
              </a:spcBef>
            </a:pPr>
            <a:r>
              <a:rPr lang="en-US" sz="2277">
                <a:solidFill>
                  <a:srgbClr val="FFFFFF"/>
                </a:solidFill>
                <a:latin typeface="Copperplate Gothic 29 AB Bold"/>
                <a:ea typeface="Copperplate Gothic 29 AB Bold"/>
                <a:cs typeface="Copperplate Gothic 29 AB Bold"/>
                <a:sym typeface="Copperplate Gothic 29 AB Bold"/>
              </a:rPr>
              <a:t>To better see the results, use a graph to visualize i</a:t>
            </a:r>
          </a:p>
        </p:txBody>
      </p:sp>
      <p:sp>
        <p:nvSpPr>
          <p:cNvPr name="Freeform 16" id="16"/>
          <p:cNvSpPr/>
          <p:nvPr/>
        </p:nvSpPr>
        <p:spPr>
          <a:xfrm flipH="false" flipV="false" rot="0">
            <a:off x="8902195" y="1833602"/>
            <a:ext cx="7982285" cy="4519969"/>
          </a:xfrm>
          <a:custGeom>
            <a:avLst/>
            <a:gdLst/>
            <a:ahLst/>
            <a:cxnLst/>
            <a:rect r="r" b="b" t="t" l="l"/>
            <a:pathLst>
              <a:path h="4519969" w="7982285">
                <a:moveTo>
                  <a:pt x="0" y="0"/>
                </a:moveTo>
                <a:lnTo>
                  <a:pt x="7982285" y="0"/>
                </a:lnTo>
                <a:lnTo>
                  <a:pt x="7982285" y="4519969"/>
                </a:lnTo>
                <a:lnTo>
                  <a:pt x="0" y="4519969"/>
                </a:lnTo>
                <a:lnTo>
                  <a:pt x="0" y="0"/>
                </a:lnTo>
                <a:close/>
              </a:path>
            </a:pathLst>
          </a:custGeom>
          <a:blipFill>
            <a:blip r:embed="rId9"/>
            <a:stretch>
              <a:fillRect l="0" t="0" r="0" b="0"/>
            </a:stretch>
          </a:blipFill>
        </p:spPr>
      </p:sp>
      <p:sp>
        <p:nvSpPr>
          <p:cNvPr name="TextBox 17" id="17"/>
          <p:cNvSpPr txBox="true"/>
          <p:nvPr/>
        </p:nvSpPr>
        <p:spPr>
          <a:xfrm rot="0">
            <a:off x="9066609" y="8036103"/>
            <a:ext cx="8192691" cy="873074"/>
          </a:xfrm>
          <a:prstGeom prst="rect">
            <a:avLst/>
          </a:prstGeom>
        </p:spPr>
        <p:txBody>
          <a:bodyPr anchor="t" rtlCol="false" tIns="0" lIns="0" bIns="0" rIns="0">
            <a:spAutoFit/>
          </a:bodyPr>
          <a:lstStyle/>
          <a:p>
            <a:pPr algn="ctr">
              <a:lnSpc>
                <a:spcPts val="3327"/>
              </a:lnSpc>
            </a:pPr>
            <a:r>
              <a:rPr lang="en-US" sz="2377">
                <a:solidFill>
                  <a:srgbClr val="FFFFFF"/>
                </a:solidFill>
                <a:latin typeface="Copperplate Gothic 29 AB Bold"/>
                <a:ea typeface="Copperplate Gothic 29 AB Bold"/>
                <a:cs typeface="Copperplate Gothic 29 AB Bold"/>
                <a:sym typeface="Copperplate Gothic 29 AB Bold"/>
              </a:rPr>
              <a:t>To better see the results, we can add regression line </a:t>
            </a:r>
          </a:p>
          <a:p>
            <a:pPr algn="ctr">
              <a:lnSpc>
                <a:spcPts val="3327"/>
              </a:lnSpc>
              <a:spcBef>
                <a:spcPct val="0"/>
              </a:spcBef>
            </a:pPr>
            <a:r>
              <a:rPr lang="en-US" sz="2377">
                <a:solidFill>
                  <a:srgbClr val="FFFFFF"/>
                </a:solidFill>
                <a:latin typeface="Copperplate Gothic 29 AB Bold"/>
                <a:ea typeface="Copperplate Gothic 29 AB Bold"/>
                <a:cs typeface="Copperplate Gothic 29 AB Bold"/>
                <a:sym typeface="Copperplate Gothic 29 AB Bold"/>
              </a:rPr>
              <a:t>to see that it is in fact inclining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02F2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806501" y="3363048"/>
            <a:ext cx="12265562" cy="6539070"/>
            <a:chOff x="0" y="0"/>
            <a:chExt cx="3230436" cy="1722224"/>
          </a:xfrm>
        </p:grpSpPr>
        <p:sp>
          <p:nvSpPr>
            <p:cNvPr name="Freeform 5" id="5"/>
            <p:cNvSpPr/>
            <p:nvPr/>
          </p:nvSpPr>
          <p:spPr>
            <a:xfrm flipH="false" flipV="false" rot="0">
              <a:off x="0" y="0"/>
              <a:ext cx="3230436" cy="1722224"/>
            </a:xfrm>
            <a:custGeom>
              <a:avLst/>
              <a:gdLst/>
              <a:ahLst/>
              <a:cxnLst/>
              <a:rect r="r" b="b" t="t" l="l"/>
              <a:pathLst>
                <a:path h="1722224" w="3230436">
                  <a:moveTo>
                    <a:pt x="32191" y="0"/>
                  </a:moveTo>
                  <a:lnTo>
                    <a:pt x="3198245" y="0"/>
                  </a:lnTo>
                  <a:cubicBezTo>
                    <a:pt x="3206783" y="0"/>
                    <a:pt x="3214971" y="3392"/>
                    <a:pt x="3221008" y="9428"/>
                  </a:cubicBezTo>
                  <a:cubicBezTo>
                    <a:pt x="3227045" y="15465"/>
                    <a:pt x="3230436" y="23653"/>
                    <a:pt x="3230436" y="32191"/>
                  </a:cubicBezTo>
                  <a:lnTo>
                    <a:pt x="3230436" y="1690033"/>
                  </a:lnTo>
                  <a:cubicBezTo>
                    <a:pt x="3230436" y="1707812"/>
                    <a:pt x="3216024" y="1722224"/>
                    <a:pt x="3198245" y="1722224"/>
                  </a:cubicBezTo>
                  <a:lnTo>
                    <a:pt x="32191" y="1722224"/>
                  </a:lnTo>
                  <a:cubicBezTo>
                    <a:pt x="23653" y="1722224"/>
                    <a:pt x="15465" y="1718833"/>
                    <a:pt x="9428" y="1712796"/>
                  </a:cubicBezTo>
                  <a:cubicBezTo>
                    <a:pt x="3392" y="1706759"/>
                    <a:pt x="0" y="1698571"/>
                    <a:pt x="0" y="1690033"/>
                  </a:cubicBezTo>
                  <a:lnTo>
                    <a:pt x="0" y="32191"/>
                  </a:lnTo>
                  <a:cubicBezTo>
                    <a:pt x="0" y="14412"/>
                    <a:pt x="14412" y="0"/>
                    <a:pt x="32191" y="0"/>
                  </a:cubicBezTo>
                  <a:close/>
                </a:path>
              </a:pathLst>
            </a:custGeom>
            <a:solidFill>
              <a:srgbClr val="302F2F">
                <a:alpha val="49804"/>
              </a:srgbClr>
            </a:solidFill>
          </p:spPr>
        </p:sp>
        <p:sp>
          <p:nvSpPr>
            <p:cNvPr name="TextBox 6" id="6"/>
            <p:cNvSpPr txBox="true"/>
            <p:nvPr/>
          </p:nvSpPr>
          <p:spPr>
            <a:xfrm>
              <a:off x="0" y="-38100"/>
              <a:ext cx="3230436" cy="1760324"/>
            </a:xfrm>
            <a:prstGeom prst="rect">
              <a:avLst/>
            </a:prstGeom>
          </p:spPr>
          <p:txBody>
            <a:bodyPr anchor="ctr" rtlCol="false" tIns="50800" lIns="50800" bIns="50800" rIns="50800"/>
            <a:lstStyle/>
            <a:p>
              <a:pPr algn="ctr">
                <a:lnSpc>
                  <a:spcPts val="3047"/>
                </a:lnSpc>
              </a:pPr>
            </a:p>
          </p:txBody>
        </p:sp>
      </p:grpSp>
      <p:sp>
        <p:nvSpPr>
          <p:cNvPr name="Freeform 7" id="7"/>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464930" y="3173810"/>
            <a:ext cx="12226463" cy="6418893"/>
          </a:xfrm>
          <a:custGeom>
            <a:avLst/>
            <a:gdLst/>
            <a:ahLst/>
            <a:cxnLst/>
            <a:rect r="r" b="b" t="t" l="l"/>
            <a:pathLst>
              <a:path h="6418893" w="12226463">
                <a:moveTo>
                  <a:pt x="0" y="0"/>
                </a:moveTo>
                <a:lnTo>
                  <a:pt x="12226463" y="0"/>
                </a:lnTo>
                <a:lnTo>
                  <a:pt x="12226463" y="6418893"/>
                </a:lnTo>
                <a:lnTo>
                  <a:pt x="0" y="6418893"/>
                </a:lnTo>
                <a:lnTo>
                  <a:pt x="0" y="0"/>
                </a:lnTo>
                <a:close/>
              </a:path>
            </a:pathLst>
          </a:custGeom>
          <a:blipFill>
            <a:blip r:embed="rId8"/>
            <a:stretch>
              <a:fillRect l="0" t="0" r="0" b="0"/>
            </a:stretch>
          </a:blipFill>
        </p:spPr>
      </p:sp>
      <p:sp>
        <p:nvSpPr>
          <p:cNvPr name="TextBox 11" id="11"/>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Home</a:t>
            </a:r>
          </a:p>
        </p:txBody>
      </p:sp>
      <p:sp>
        <p:nvSpPr>
          <p:cNvPr name="TextBox 12" id="12"/>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About</a:t>
            </a:r>
          </a:p>
        </p:txBody>
      </p:sp>
      <p:sp>
        <p:nvSpPr>
          <p:cNvPr name="TextBox 13" id="13"/>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4" id="14"/>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5" id="15"/>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Thynk Unlimited</a:t>
            </a:r>
          </a:p>
        </p:txBody>
      </p:sp>
      <p:sp>
        <p:nvSpPr>
          <p:cNvPr name="TextBox 16" id="16"/>
          <p:cNvSpPr txBox="true"/>
          <p:nvPr/>
        </p:nvSpPr>
        <p:spPr>
          <a:xfrm rot="0">
            <a:off x="1028700" y="1176725"/>
            <a:ext cx="8049075" cy="1470024"/>
          </a:xfrm>
          <a:prstGeom prst="rect">
            <a:avLst/>
          </a:prstGeom>
        </p:spPr>
        <p:txBody>
          <a:bodyPr anchor="t" rtlCol="false" tIns="0" lIns="0" bIns="0" rIns="0">
            <a:spAutoFit/>
          </a:bodyPr>
          <a:lstStyle/>
          <a:p>
            <a:pPr algn="l">
              <a:lnSpc>
                <a:spcPts val="5600"/>
              </a:lnSpc>
            </a:pPr>
            <a:r>
              <a:rPr lang="en-US" sz="4000">
                <a:solidFill>
                  <a:srgbClr val="FFFFFF"/>
                </a:solidFill>
                <a:latin typeface="Copperplate Gothic 29 BC"/>
                <a:ea typeface="Copperplate Gothic 29 BC"/>
                <a:cs typeface="Copperplate Gothic 29 BC"/>
                <a:sym typeface="Copperplate Gothic 29 BC"/>
              </a:rPr>
              <a:t>RQ : DOES FOLLOWERS AFFECT ARTIST'S POPULARITY IN THE TOP 1000?</a:t>
            </a:r>
          </a:p>
        </p:txBody>
      </p:sp>
      <p:sp>
        <p:nvSpPr>
          <p:cNvPr name="TextBox 17" id="17"/>
          <p:cNvSpPr txBox="true"/>
          <p:nvPr/>
        </p:nvSpPr>
        <p:spPr>
          <a:xfrm rot="0">
            <a:off x="474900" y="4587926"/>
            <a:ext cx="2721680" cy="555574"/>
          </a:xfrm>
          <a:prstGeom prst="rect">
            <a:avLst/>
          </a:prstGeom>
        </p:spPr>
        <p:txBody>
          <a:bodyPr anchor="t" rtlCol="false" tIns="0" lIns="0" bIns="0" rIns="0">
            <a:spAutoFit/>
          </a:bodyPr>
          <a:lstStyle/>
          <a:p>
            <a:pPr algn="l">
              <a:lnSpc>
                <a:spcPts val="4027"/>
              </a:lnSpc>
              <a:spcBef>
                <a:spcPct val="0"/>
              </a:spcBef>
            </a:pPr>
            <a:r>
              <a:rPr lang="en-US" sz="2877">
                <a:solidFill>
                  <a:srgbClr val="FFFFFF"/>
                </a:solidFill>
                <a:latin typeface="Copperplate Gothic 29 BC"/>
                <a:ea typeface="Copperplate Gothic 29 BC"/>
                <a:cs typeface="Copperplate Gothic 29 BC"/>
                <a:sym typeface="Copperplate Gothic 29 BC"/>
              </a:rPr>
              <a:t>4. null hypothesis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19003" y="1028700"/>
            <a:ext cx="1185224" cy="5351249"/>
            <a:chOff x="0" y="0"/>
            <a:chExt cx="312158" cy="1409382"/>
          </a:xfrm>
        </p:grpSpPr>
        <p:sp>
          <p:nvSpPr>
            <p:cNvPr name="Freeform 3" id="3"/>
            <p:cNvSpPr/>
            <p:nvPr/>
          </p:nvSpPr>
          <p:spPr>
            <a:xfrm flipH="false" flipV="false" rot="0">
              <a:off x="0" y="0"/>
              <a:ext cx="312158" cy="1409382"/>
            </a:xfrm>
            <a:custGeom>
              <a:avLst/>
              <a:gdLst/>
              <a:ahLst/>
              <a:cxnLst/>
              <a:rect r="r" b="b" t="t" l="l"/>
              <a:pathLst>
                <a:path h="1409382" w="312158">
                  <a:moveTo>
                    <a:pt x="0" y="0"/>
                  </a:moveTo>
                  <a:lnTo>
                    <a:pt x="312158" y="0"/>
                  </a:lnTo>
                  <a:lnTo>
                    <a:pt x="312158" y="1409382"/>
                  </a:lnTo>
                  <a:lnTo>
                    <a:pt x="0" y="1409382"/>
                  </a:lnTo>
                  <a:close/>
                </a:path>
              </a:pathLst>
            </a:custGeom>
            <a:solidFill>
              <a:srgbClr val="278B4F"/>
            </a:solidFill>
          </p:spPr>
        </p:sp>
        <p:sp>
          <p:nvSpPr>
            <p:cNvPr name="TextBox 4" id="4"/>
            <p:cNvSpPr txBox="true"/>
            <p:nvPr/>
          </p:nvSpPr>
          <p:spPr>
            <a:xfrm>
              <a:off x="0" y="-57150"/>
              <a:ext cx="312158" cy="146653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9809259" y="1028700"/>
            <a:ext cx="7450041" cy="5351249"/>
            <a:chOff x="0" y="0"/>
            <a:chExt cx="9933388" cy="7134998"/>
          </a:xfrm>
        </p:grpSpPr>
        <p:pic>
          <p:nvPicPr>
            <p:cNvPr name="Picture 6" id="6"/>
            <p:cNvPicPr>
              <a:picLocks noChangeAspect="true"/>
            </p:cNvPicPr>
            <p:nvPr/>
          </p:nvPicPr>
          <p:blipFill>
            <a:blip r:embed="rId2"/>
            <a:srcRect l="3593" t="0" r="3593" b="0"/>
            <a:stretch>
              <a:fillRect/>
            </a:stretch>
          </p:blipFill>
          <p:spPr>
            <a:xfrm flipH="false" flipV="false">
              <a:off x="0" y="0"/>
              <a:ext cx="9933388" cy="7134998"/>
            </a:xfrm>
            <a:prstGeom prst="rect">
              <a:avLst/>
            </a:prstGeom>
          </p:spPr>
        </p:pic>
      </p:grpSp>
      <p:sp>
        <p:nvSpPr>
          <p:cNvPr name="Freeform 7" id="7"/>
          <p:cNvSpPr/>
          <p:nvPr/>
        </p:nvSpPr>
        <p:spPr>
          <a:xfrm flipH="false" flipV="false" rot="0">
            <a:off x="-1907297" y="-1801191"/>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628747" y="3114068"/>
            <a:ext cx="1180512" cy="1180512"/>
          </a:xfrm>
          <a:custGeom>
            <a:avLst/>
            <a:gdLst/>
            <a:ahLst/>
            <a:cxnLst/>
            <a:rect r="r" b="b" t="t" l="l"/>
            <a:pathLst>
              <a:path h="1180512" w="1180512">
                <a:moveTo>
                  <a:pt x="0" y="0"/>
                </a:moveTo>
                <a:lnTo>
                  <a:pt x="1180512" y="0"/>
                </a:lnTo>
                <a:lnTo>
                  <a:pt x="1180512" y="1180512"/>
                </a:lnTo>
                <a:lnTo>
                  <a:pt x="0" y="1180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919076" y="3327871"/>
            <a:ext cx="523656" cy="752906"/>
          </a:xfrm>
          <a:custGeom>
            <a:avLst/>
            <a:gdLst/>
            <a:ahLst/>
            <a:cxnLst/>
            <a:rect r="r" b="b" t="t" l="l"/>
            <a:pathLst>
              <a:path h="752906" w="523656">
                <a:moveTo>
                  <a:pt x="0" y="0"/>
                </a:moveTo>
                <a:lnTo>
                  <a:pt x="523655" y="0"/>
                </a:lnTo>
                <a:lnTo>
                  <a:pt x="523655" y="752906"/>
                </a:lnTo>
                <a:lnTo>
                  <a:pt x="0" y="75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97888" y="2652705"/>
            <a:ext cx="8168909" cy="1519740"/>
          </a:xfrm>
          <a:prstGeom prst="rect">
            <a:avLst/>
          </a:prstGeom>
        </p:spPr>
        <p:txBody>
          <a:bodyPr anchor="t" rtlCol="false" tIns="0" lIns="0" bIns="0" rIns="0">
            <a:spAutoFit/>
          </a:bodyPr>
          <a:lstStyle/>
          <a:p>
            <a:pPr algn="l">
              <a:lnSpc>
                <a:spcPts val="3771"/>
              </a:lnSpc>
            </a:pPr>
            <a:r>
              <a:rPr lang="en-US" sz="4490" b="true">
                <a:solidFill>
                  <a:srgbClr val="000000"/>
                </a:solidFill>
                <a:latin typeface="Poppins Ultra-Bold"/>
                <a:ea typeface="Poppins Ultra-Bold"/>
                <a:cs typeface="Poppins Ultra-Bold"/>
                <a:sym typeface="Poppins Ultra-Bold"/>
              </a:rPr>
              <a:t>RQ 3 : DOES THE DANCEABILITY AFFECTS THE POPULARITY OF A SONG?</a:t>
            </a:r>
          </a:p>
        </p:txBody>
      </p:sp>
      <p:sp>
        <p:nvSpPr>
          <p:cNvPr name="TextBox 11" id="11"/>
          <p:cNvSpPr txBox="true"/>
          <p:nvPr/>
        </p:nvSpPr>
        <p:spPr>
          <a:xfrm rot="0">
            <a:off x="1028700" y="7687286"/>
            <a:ext cx="7585911" cy="640842"/>
          </a:xfrm>
          <a:prstGeom prst="rect">
            <a:avLst/>
          </a:prstGeom>
        </p:spPr>
        <p:txBody>
          <a:bodyPr anchor="t" rtlCol="false" tIns="0" lIns="0" bIns="0" rIns="0">
            <a:spAutoFit/>
          </a:bodyPr>
          <a:lstStyle/>
          <a:p>
            <a:pPr algn="just">
              <a:lnSpc>
                <a:spcPts val="2498"/>
              </a:lnSpc>
            </a:pPr>
            <a:r>
              <a:rPr lang="en-US" sz="2099">
                <a:solidFill>
                  <a:srgbClr val="000000"/>
                </a:solidFill>
                <a:latin typeface="Poppins"/>
                <a:ea typeface="Poppins"/>
                <a:cs typeface="Poppins"/>
                <a:sym typeface="Poppins"/>
              </a:rPr>
              <a:t>Danceability does not have a significant effect on the popularity of a song.</a:t>
            </a:r>
          </a:p>
        </p:txBody>
      </p:sp>
      <p:sp>
        <p:nvSpPr>
          <p:cNvPr name="TextBox 12" id="12"/>
          <p:cNvSpPr txBox="true"/>
          <p:nvPr/>
        </p:nvSpPr>
        <p:spPr>
          <a:xfrm rot="0">
            <a:off x="9673389" y="7687286"/>
            <a:ext cx="7585911" cy="640842"/>
          </a:xfrm>
          <a:prstGeom prst="rect">
            <a:avLst/>
          </a:prstGeom>
        </p:spPr>
        <p:txBody>
          <a:bodyPr anchor="t" rtlCol="false" tIns="0" lIns="0" bIns="0" rIns="0">
            <a:spAutoFit/>
          </a:bodyPr>
          <a:lstStyle/>
          <a:p>
            <a:pPr algn="just">
              <a:lnSpc>
                <a:spcPts val="2498"/>
              </a:lnSpc>
            </a:pPr>
            <a:r>
              <a:rPr lang="en-US" sz="2099">
                <a:solidFill>
                  <a:srgbClr val="000000"/>
                </a:solidFill>
                <a:latin typeface="Poppins"/>
                <a:ea typeface="Poppins"/>
                <a:cs typeface="Poppins"/>
                <a:sym typeface="Poppins"/>
              </a:rPr>
              <a:t>Danceability has a significant effect on the popularity of a song.</a:t>
            </a:r>
          </a:p>
        </p:txBody>
      </p:sp>
      <p:sp>
        <p:nvSpPr>
          <p:cNvPr name="TextBox 13" id="13"/>
          <p:cNvSpPr txBox="true"/>
          <p:nvPr/>
        </p:nvSpPr>
        <p:spPr>
          <a:xfrm rot="0">
            <a:off x="1028700" y="6760948"/>
            <a:ext cx="6561772" cy="523927"/>
          </a:xfrm>
          <a:prstGeom prst="rect">
            <a:avLst/>
          </a:prstGeom>
        </p:spPr>
        <p:txBody>
          <a:bodyPr anchor="t" rtlCol="false" tIns="0" lIns="0" bIns="0" rIns="0">
            <a:spAutoFit/>
          </a:bodyPr>
          <a:lstStyle/>
          <a:p>
            <a:pPr algn="ctr">
              <a:lnSpc>
                <a:spcPts val="4197"/>
              </a:lnSpc>
              <a:spcBef>
                <a:spcPct val="0"/>
              </a:spcBef>
            </a:pPr>
            <a:r>
              <a:rPr lang="en-US" b="true" sz="2997">
                <a:solidFill>
                  <a:srgbClr val="278B4F"/>
                </a:solidFill>
                <a:latin typeface="Poppins Bold"/>
                <a:ea typeface="Poppins Bold"/>
                <a:cs typeface="Poppins Bold"/>
                <a:sym typeface="Poppins Bold"/>
              </a:rPr>
              <a:t>H0</a:t>
            </a:r>
          </a:p>
        </p:txBody>
      </p:sp>
      <p:sp>
        <p:nvSpPr>
          <p:cNvPr name="TextBox 14" id="14"/>
          <p:cNvSpPr txBox="true"/>
          <p:nvPr/>
        </p:nvSpPr>
        <p:spPr>
          <a:xfrm rot="0">
            <a:off x="13083410" y="6799048"/>
            <a:ext cx="345579" cy="363803"/>
          </a:xfrm>
          <a:prstGeom prst="rect">
            <a:avLst/>
          </a:prstGeom>
        </p:spPr>
        <p:txBody>
          <a:bodyPr anchor="t" rtlCol="false" tIns="0" lIns="0" bIns="0" rIns="0">
            <a:spAutoFit/>
          </a:bodyPr>
          <a:lstStyle/>
          <a:p>
            <a:pPr algn="ctr">
              <a:lnSpc>
                <a:spcPts val="3047"/>
              </a:lnSpc>
              <a:spcBef>
                <a:spcPct val="0"/>
              </a:spcBef>
            </a:pPr>
            <a:r>
              <a:rPr lang="en-US" b="true" sz="2177">
                <a:solidFill>
                  <a:srgbClr val="278B4F"/>
                </a:solidFill>
                <a:latin typeface="Anantason Expanded Bold"/>
                <a:ea typeface="Anantason Expanded Bold"/>
                <a:cs typeface="Anantason Expanded Bold"/>
                <a:sym typeface="Anantason Expanded Bold"/>
              </a:rPr>
              <a:t>H1</a:t>
            </a:r>
          </a:p>
        </p:txBody>
      </p:sp>
      <p:sp>
        <p:nvSpPr>
          <p:cNvPr name="Freeform 15" id="15"/>
          <p:cNvSpPr/>
          <p:nvPr/>
        </p:nvSpPr>
        <p:spPr>
          <a:xfrm flipH="false" flipV="false" rot="0">
            <a:off x="-871589" y="7843550"/>
            <a:ext cx="3800579" cy="4114800"/>
          </a:xfrm>
          <a:custGeom>
            <a:avLst/>
            <a:gdLst/>
            <a:ahLst/>
            <a:cxnLst/>
            <a:rect r="r" b="b" t="t" l="l"/>
            <a:pathLst>
              <a:path h="4114800" w="3800579">
                <a:moveTo>
                  <a:pt x="0" y="0"/>
                </a:moveTo>
                <a:lnTo>
                  <a:pt x="3800578" y="0"/>
                </a:lnTo>
                <a:lnTo>
                  <a:pt x="380057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654" y="-204549"/>
            <a:ext cx="8000149" cy="10030936"/>
            <a:chOff x="0" y="0"/>
            <a:chExt cx="10666866" cy="13374581"/>
          </a:xfrm>
        </p:grpSpPr>
        <p:pic>
          <p:nvPicPr>
            <p:cNvPr name="Picture 3" id="3"/>
            <p:cNvPicPr>
              <a:picLocks noChangeAspect="true"/>
            </p:cNvPicPr>
            <p:nvPr/>
          </p:nvPicPr>
          <p:blipFill>
            <a:blip r:embed="rId2"/>
            <a:srcRect l="3101" t="0" r="3101" b="0"/>
            <a:stretch>
              <a:fillRect/>
            </a:stretch>
          </p:blipFill>
          <p:spPr>
            <a:xfrm flipH="false" flipV="false">
              <a:off x="0" y="0"/>
              <a:ext cx="10666866" cy="13374581"/>
            </a:xfrm>
            <a:prstGeom prst="rect">
              <a:avLst/>
            </a:prstGeom>
          </p:spPr>
        </p:pic>
      </p:grpSp>
      <p:sp>
        <p:nvSpPr>
          <p:cNvPr name="Freeform 4" id="4"/>
          <p:cNvSpPr/>
          <p:nvPr/>
        </p:nvSpPr>
        <p:spPr>
          <a:xfrm flipH="false" flipV="false" rot="0">
            <a:off x="15938508" y="-1840879"/>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553744" y="8415978"/>
            <a:ext cx="1180512" cy="1180512"/>
            <a:chOff x="0" y="0"/>
            <a:chExt cx="1574016" cy="1574016"/>
          </a:xfrm>
        </p:grpSpPr>
        <p:sp>
          <p:nvSpPr>
            <p:cNvPr name="Freeform 6" id="6"/>
            <p:cNvSpPr/>
            <p:nvPr/>
          </p:nvSpPr>
          <p:spPr>
            <a:xfrm flipH="false" flipV="false" rot="0">
              <a:off x="0" y="0"/>
              <a:ext cx="1574016" cy="1574016"/>
            </a:xfrm>
            <a:custGeom>
              <a:avLst/>
              <a:gdLst/>
              <a:ahLst/>
              <a:cxnLst/>
              <a:rect r="r" b="b" t="t" l="l"/>
              <a:pathLst>
                <a:path h="1574016" w="1574016">
                  <a:moveTo>
                    <a:pt x="0" y="0"/>
                  </a:moveTo>
                  <a:lnTo>
                    <a:pt x="1574016" y="0"/>
                  </a:lnTo>
                  <a:lnTo>
                    <a:pt x="1574016" y="1574016"/>
                  </a:lnTo>
                  <a:lnTo>
                    <a:pt x="0" y="1574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87104" y="285071"/>
              <a:ext cx="698207" cy="1003874"/>
            </a:xfrm>
            <a:custGeom>
              <a:avLst/>
              <a:gdLst/>
              <a:ahLst/>
              <a:cxnLst/>
              <a:rect r="r" b="b" t="t" l="l"/>
              <a:pathLst>
                <a:path h="1003874" w="698207">
                  <a:moveTo>
                    <a:pt x="0" y="0"/>
                  </a:moveTo>
                  <a:lnTo>
                    <a:pt x="698208" y="0"/>
                  </a:lnTo>
                  <a:lnTo>
                    <a:pt x="698208" y="1003874"/>
                  </a:lnTo>
                  <a:lnTo>
                    <a:pt x="0" y="1003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8378272" y="1833903"/>
            <a:ext cx="9445367" cy="6619194"/>
          </a:xfrm>
          <a:custGeom>
            <a:avLst/>
            <a:gdLst/>
            <a:ahLst/>
            <a:cxnLst/>
            <a:rect r="r" b="b" t="t" l="l"/>
            <a:pathLst>
              <a:path h="6619194" w="9445367">
                <a:moveTo>
                  <a:pt x="0" y="0"/>
                </a:moveTo>
                <a:lnTo>
                  <a:pt x="9445367" y="0"/>
                </a:lnTo>
                <a:lnTo>
                  <a:pt x="9445367" y="6619194"/>
                </a:lnTo>
                <a:lnTo>
                  <a:pt x="0" y="6619194"/>
                </a:lnTo>
                <a:lnTo>
                  <a:pt x="0" y="0"/>
                </a:lnTo>
                <a:close/>
              </a:path>
            </a:pathLst>
          </a:custGeom>
          <a:blipFill>
            <a:blip r:embed="rId9"/>
            <a:stretch>
              <a:fillRect l="0" t="0" r="0" b="0"/>
            </a:stretch>
          </a:blipFill>
        </p:spPr>
      </p:sp>
      <p:sp>
        <p:nvSpPr>
          <p:cNvPr name="TextBox 9" id="9"/>
          <p:cNvSpPr txBox="true"/>
          <p:nvPr/>
        </p:nvSpPr>
        <p:spPr>
          <a:xfrm rot="0">
            <a:off x="9520942" y="398939"/>
            <a:ext cx="5526160" cy="1287027"/>
          </a:xfrm>
          <a:prstGeom prst="rect">
            <a:avLst/>
          </a:prstGeom>
        </p:spPr>
        <p:txBody>
          <a:bodyPr anchor="t" rtlCol="false" tIns="0" lIns="0" bIns="0" rIns="0">
            <a:spAutoFit/>
          </a:bodyPr>
          <a:lstStyle/>
          <a:p>
            <a:pPr algn="l">
              <a:lnSpc>
                <a:spcPts val="4666"/>
              </a:lnSpc>
            </a:pPr>
          </a:p>
          <a:p>
            <a:pPr algn="l">
              <a:lnSpc>
                <a:spcPts val="4666"/>
              </a:lnSpc>
            </a:pPr>
            <a:r>
              <a:rPr lang="en-US" b="true" sz="5555">
                <a:solidFill>
                  <a:srgbClr val="000000"/>
                </a:solidFill>
                <a:latin typeface="Poppins Ultra-Bold"/>
                <a:ea typeface="Poppins Ultra-Bold"/>
                <a:cs typeface="Poppins Ultra-Bold"/>
                <a:sym typeface="Poppins Ultra-Bold"/>
              </a:rPr>
              <a:t>GETTING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35436" y="193739"/>
            <a:ext cx="11244618" cy="9628374"/>
            <a:chOff x="0" y="0"/>
            <a:chExt cx="14992824" cy="12837831"/>
          </a:xfrm>
        </p:grpSpPr>
        <p:pic>
          <p:nvPicPr>
            <p:cNvPr name="Picture 3" id="3"/>
            <p:cNvPicPr>
              <a:picLocks noChangeAspect="true"/>
            </p:cNvPicPr>
            <p:nvPr/>
          </p:nvPicPr>
          <p:blipFill>
            <a:blip r:embed="rId2"/>
            <a:srcRect l="0" t="217" r="0" b="217"/>
            <a:stretch>
              <a:fillRect/>
            </a:stretch>
          </p:blipFill>
          <p:spPr>
            <a:xfrm flipH="false" flipV="false">
              <a:off x="0" y="0"/>
              <a:ext cx="14992824" cy="12837831"/>
            </a:xfrm>
            <a:prstGeom prst="rect">
              <a:avLst/>
            </a:prstGeom>
          </p:spPr>
        </p:pic>
      </p:grpSp>
      <p:sp>
        <p:nvSpPr>
          <p:cNvPr name="Freeform 4" id="4"/>
          <p:cNvSpPr/>
          <p:nvPr/>
        </p:nvSpPr>
        <p:spPr>
          <a:xfrm flipH="false" flipV="false" rot="0">
            <a:off x="-1907297" y="-1801191"/>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413184" y="4722916"/>
            <a:ext cx="6044503" cy="1041193"/>
          </a:xfrm>
          <a:prstGeom prst="rect">
            <a:avLst/>
          </a:prstGeom>
        </p:spPr>
        <p:txBody>
          <a:bodyPr anchor="t" rtlCol="false" tIns="0" lIns="0" bIns="0" rIns="0">
            <a:spAutoFit/>
          </a:bodyPr>
          <a:lstStyle/>
          <a:p>
            <a:pPr algn="l">
              <a:lnSpc>
                <a:spcPts val="6879"/>
              </a:lnSpc>
            </a:pPr>
            <a:r>
              <a:rPr lang="en-US" sz="8189" b="true">
                <a:solidFill>
                  <a:srgbClr val="000000"/>
                </a:solidFill>
                <a:latin typeface="Poppins Ultra-Bold"/>
                <a:ea typeface="Poppins Ultra-Bold"/>
                <a:cs typeface="Poppins Ultra-Bold"/>
                <a:sym typeface="Poppins Ultra-Bold"/>
              </a:rPr>
              <a:t>DATA</a:t>
            </a:r>
          </a:p>
        </p:txBody>
      </p:sp>
      <p:sp>
        <p:nvSpPr>
          <p:cNvPr name="Freeform 6" id="6"/>
          <p:cNvSpPr/>
          <p:nvPr/>
        </p:nvSpPr>
        <p:spPr>
          <a:xfrm flipH="false" flipV="false" rot="0">
            <a:off x="-871589" y="7457499"/>
            <a:ext cx="3800579" cy="4114800"/>
          </a:xfrm>
          <a:custGeom>
            <a:avLst/>
            <a:gdLst/>
            <a:ahLst/>
            <a:cxnLst/>
            <a:rect r="r" b="b" t="t" l="l"/>
            <a:pathLst>
              <a:path h="4114800" w="3800579">
                <a:moveTo>
                  <a:pt x="0" y="0"/>
                </a:moveTo>
                <a:lnTo>
                  <a:pt x="3800578" y="0"/>
                </a:lnTo>
                <a:lnTo>
                  <a:pt x="380057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76700" y="-220943"/>
            <a:ext cx="11173280" cy="1249643"/>
          </a:xfrm>
          <a:custGeom>
            <a:avLst/>
            <a:gdLst/>
            <a:ahLst/>
            <a:cxnLst/>
            <a:rect r="r" b="b" t="t" l="l"/>
            <a:pathLst>
              <a:path h="1249643" w="11173280">
                <a:moveTo>
                  <a:pt x="0" y="0"/>
                </a:moveTo>
                <a:lnTo>
                  <a:pt x="11173280" y="0"/>
                </a:lnTo>
                <a:lnTo>
                  <a:pt x="11173280" y="1249643"/>
                </a:lnTo>
                <a:lnTo>
                  <a:pt x="0" y="1249643"/>
                </a:lnTo>
                <a:lnTo>
                  <a:pt x="0" y="0"/>
                </a:lnTo>
                <a:close/>
              </a:path>
            </a:pathLst>
          </a:custGeom>
          <a:blipFill>
            <a:blip r:embed="rId2"/>
            <a:stretch>
              <a:fillRect l="0" t="0" r="0" b="0"/>
            </a:stretch>
          </a:blipFill>
        </p:spPr>
      </p:sp>
      <p:sp>
        <p:nvSpPr>
          <p:cNvPr name="Freeform 3" id="3"/>
          <p:cNvSpPr/>
          <p:nvPr/>
        </p:nvSpPr>
        <p:spPr>
          <a:xfrm flipH="false" flipV="false" rot="0">
            <a:off x="170346" y="1592706"/>
            <a:ext cx="9192994" cy="7101588"/>
          </a:xfrm>
          <a:custGeom>
            <a:avLst/>
            <a:gdLst/>
            <a:ahLst/>
            <a:cxnLst/>
            <a:rect r="r" b="b" t="t" l="l"/>
            <a:pathLst>
              <a:path h="7101588" w="9192994">
                <a:moveTo>
                  <a:pt x="0" y="0"/>
                </a:moveTo>
                <a:lnTo>
                  <a:pt x="9192994" y="0"/>
                </a:lnTo>
                <a:lnTo>
                  <a:pt x="9192994" y="7101588"/>
                </a:lnTo>
                <a:lnTo>
                  <a:pt x="0" y="7101588"/>
                </a:lnTo>
                <a:lnTo>
                  <a:pt x="0" y="0"/>
                </a:lnTo>
                <a:close/>
              </a:path>
            </a:pathLst>
          </a:custGeom>
          <a:blipFill>
            <a:blip r:embed="rId3"/>
            <a:stretch>
              <a:fillRect l="0" t="0" r="0" b="0"/>
            </a:stretch>
          </a:blipFill>
        </p:spPr>
      </p:sp>
      <p:sp>
        <p:nvSpPr>
          <p:cNvPr name="Freeform 4" id="4"/>
          <p:cNvSpPr/>
          <p:nvPr/>
        </p:nvSpPr>
        <p:spPr>
          <a:xfrm flipH="false" flipV="false" rot="0">
            <a:off x="10034017" y="2360395"/>
            <a:ext cx="8253983" cy="5086517"/>
          </a:xfrm>
          <a:custGeom>
            <a:avLst/>
            <a:gdLst/>
            <a:ahLst/>
            <a:cxnLst/>
            <a:rect r="r" b="b" t="t" l="l"/>
            <a:pathLst>
              <a:path h="5086517" w="8253983">
                <a:moveTo>
                  <a:pt x="0" y="0"/>
                </a:moveTo>
                <a:lnTo>
                  <a:pt x="8253983" y="0"/>
                </a:lnTo>
                <a:lnTo>
                  <a:pt x="8253983" y="5086517"/>
                </a:lnTo>
                <a:lnTo>
                  <a:pt x="0" y="508651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442042" y="559851"/>
            <a:ext cx="527537" cy="546413"/>
          </a:xfrm>
          <a:custGeom>
            <a:avLst/>
            <a:gdLst/>
            <a:ahLst/>
            <a:cxnLst/>
            <a:rect r="r" b="b" t="t" l="l"/>
            <a:pathLst>
              <a:path h="546413" w="527537">
                <a:moveTo>
                  <a:pt x="0" y="0"/>
                </a:moveTo>
                <a:lnTo>
                  <a:pt x="527537" y="0"/>
                </a:lnTo>
                <a:lnTo>
                  <a:pt x="527537" y="546413"/>
                </a:lnTo>
                <a:lnTo>
                  <a:pt x="0" y="546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127308" y="704572"/>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Smash Mouth - All Stars</a:t>
            </a:r>
          </a:p>
        </p:txBody>
      </p:sp>
      <p:grpSp>
        <p:nvGrpSpPr>
          <p:cNvPr name="Group 9" id="9"/>
          <p:cNvGrpSpPr/>
          <p:nvPr/>
        </p:nvGrpSpPr>
        <p:grpSpPr>
          <a:xfrm rot="0">
            <a:off x="4466246" y="2058759"/>
            <a:ext cx="9223056" cy="1473620"/>
            <a:chOff x="0" y="0"/>
            <a:chExt cx="12297409" cy="1964827"/>
          </a:xfrm>
        </p:grpSpPr>
        <p:grpSp>
          <p:nvGrpSpPr>
            <p:cNvPr name="Group 10" id="10"/>
            <p:cNvGrpSpPr/>
            <p:nvPr/>
          </p:nvGrpSpPr>
          <p:grpSpPr>
            <a:xfrm rot="-5400000">
              <a:off x="5166291" y="-5166291"/>
              <a:ext cx="1964827" cy="12297409"/>
              <a:chOff x="0" y="0"/>
              <a:chExt cx="7137402" cy="44671387"/>
            </a:xfrm>
          </p:grpSpPr>
          <p:sp>
            <p:nvSpPr>
              <p:cNvPr name="Freeform 11" id="11"/>
              <p:cNvSpPr/>
              <p:nvPr/>
            </p:nvSpPr>
            <p:spPr>
              <a:xfrm flipH="false" flipV="false" rot="0">
                <a:off x="-50165" y="-508"/>
                <a:ext cx="7201791" cy="44674817"/>
              </a:xfrm>
              <a:custGeom>
                <a:avLst/>
                <a:gdLst/>
                <a:ahLst/>
                <a:cxnLst/>
                <a:rect r="r" b="b" t="t" l="l"/>
                <a:pathLst>
                  <a:path h="44674817" w="7201791">
                    <a:moveTo>
                      <a:pt x="7183376" y="43468317"/>
                    </a:moveTo>
                    <a:cubicBezTo>
                      <a:pt x="7169660" y="43773625"/>
                      <a:pt x="7129782" y="44111316"/>
                      <a:pt x="6919724" y="44350585"/>
                    </a:cubicBezTo>
                    <a:cubicBezTo>
                      <a:pt x="6837047" y="44444818"/>
                      <a:pt x="6729732" y="44513527"/>
                      <a:pt x="6611495" y="44553913"/>
                    </a:cubicBezTo>
                    <a:cubicBezTo>
                      <a:pt x="6500370" y="44591885"/>
                      <a:pt x="6384419" y="44599885"/>
                      <a:pt x="6268087" y="44607252"/>
                    </a:cubicBezTo>
                    <a:cubicBezTo>
                      <a:pt x="6013706" y="44623381"/>
                      <a:pt x="5759071" y="44638366"/>
                      <a:pt x="5504436" y="44650307"/>
                    </a:cubicBezTo>
                    <a:cubicBezTo>
                      <a:pt x="5175306" y="44664148"/>
                      <a:pt x="4672801" y="44674817"/>
                      <a:pt x="4169866" y="44670879"/>
                    </a:cubicBezTo>
                    <a:cubicBezTo>
                      <a:pt x="3713689" y="44667323"/>
                      <a:pt x="3257729" y="44656021"/>
                      <a:pt x="2801553" y="44650558"/>
                    </a:cubicBezTo>
                    <a:cubicBezTo>
                      <a:pt x="2484147" y="44646750"/>
                      <a:pt x="2166741"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558489" y="1016"/>
                      <a:pt x="3277553" y="508"/>
                    </a:cubicBezTo>
                    <a:cubicBezTo>
                      <a:pt x="4012564" y="0"/>
                      <a:pt x="4747574" y="8509"/>
                      <a:pt x="5389374" y="20447"/>
                    </a:cubicBezTo>
                    <a:cubicBezTo>
                      <a:pt x="5617847" y="26797"/>
                      <a:pt x="5846193" y="34036"/>
                      <a:pt x="6074666" y="41783"/>
                    </a:cubicBezTo>
                    <a:cubicBezTo>
                      <a:pt x="6180965" y="45339"/>
                      <a:pt x="6288026" y="45339"/>
                      <a:pt x="6393563" y="60325"/>
                    </a:cubicBezTo>
                    <a:cubicBezTo>
                      <a:pt x="6485638" y="73406"/>
                      <a:pt x="6575935" y="97409"/>
                      <a:pt x="6661660" y="133604"/>
                    </a:cubicBezTo>
                    <a:cubicBezTo>
                      <a:pt x="6789549" y="187579"/>
                      <a:pt x="6931916" y="273050"/>
                      <a:pt x="6991733" y="404368"/>
                    </a:cubicBezTo>
                    <a:cubicBezTo>
                      <a:pt x="7041263" y="513207"/>
                      <a:pt x="7060186" y="634619"/>
                      <a:pt x="7074918" y="752348"/>
                    </a:cubicBezTo>
                    <a:cubicBezTo>
                      <a:pt x="7109335" y="1026287"/>
                      <a:pt x="7108065" y="1304036"/>
                      <a:pt x="7106414" y="1579753"/>
                    </a:cubicBezTo>
                    <a:cubicBezTo>
                      <a:pt x="7104382" y="1908302"/>
                      <a:pt x="7105906" y="6389231"/>
                      <a:pt x="7103620" y="13005996"/>
                    </a:cubicBezTo>
                    <a:cubicBezTo>
                      <a:pt x="7101080" y="20054851"/>
                      <a:pt x="7108827" y="27090920"/>
                      <a:pt x="7130671" y="34126992"/>
                    </a:cubicBezTo>
                    <a:cubicBezTo>
                      <a:pt x="7155944" y="42323810"/>
                      <a:pt x="7201791" y="43059759"/>
                      <a:pt x="7183376" y="43468317"/>
                    </a:cubicBezTo>
                    <a:close/>
                  </a:path>
                </a:pathLst>
              </a:custGeom>
              <a:solidFill>
                <a:srgbClr val="FFFCF4"/>
              </a:solidFill>
            </p:spPr>
          </p:sp>
        </p:grpSp>
        <p:sp>
          <p:nvSpPr>
            <p:cNvPr name="TextBox 12" id="12"/>
            <p:cNvSpPr txBox="true"/>
            <p:nvPr/>
          </p:nvSpPr>
          <p:spPr>
            <a:xfrm rot="0">
              <a:off x="256101" y="225425"/>
              <a:ext cx="11747106" cy="15525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HOW DOES THE DURATION OF A TRACK AFFECT ITS POPULARITY?</a:t>
              </a:r>
            </a:p>
          </p:txBody>
        </p:sp>
      </p:grpSp>
      <p:sp>
        <p:nvSpPr>
          <p:cNvPr name="Freeform 13" id="13"/>
          <p:cNvSpPr/>
          <p:nvPr/>
        </p:nvSpPr>
        <p:spPr>
          <a:xfrm flipH="false" flipV="false" rot="0">
            <a:off x="5420175" y="7826433"/>
            <a:ext cx="7315200" cy="2460567"/>
          </a:xfrm>
          <a:custGeom>
            <a:avLst/>
            <a:gdLst/>
            <a:ahLst/>
            <a:cxnLst/>
            <a:rect r="r" b="b" t="t" l="l"/>
            <a:pathLst>
              <a:path h="2460567" w="7315200">
                <a:moveTo>
                  <a:pt x="0" y="0"/>
                </a:moveTo>
                <a:lnTo>
                  <a:pt x="7315200" y="0"/>
                </a:lnTo>
                <a:lnTo>
                  <a:pt x="7315200" y="2460567"/>
                </a:lnTo>
                <a:lnTo>
                  <a:pt x="0" y="2460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4466246" y="4027679"/>
            <a:ext cx="9223056" cy="1304926"/>
            <a:chOff x="0" y="0"/>
            <a:chExt cx="12297409" cy="1739901"/>
          </a:xfrm>
        </p:grpSpPr>
        <p:grpSp>
          <p:nvGrpSpPr>
            <p:cNvPr name="Group 15" id="15"/>
            <p:cNvGrpSpPr/>
            <p:nvPr/>
          </p:nvGrpSpPr>
          <p:grpSpPr>
            <a:xfrm rot="-5400000">
              <a:off x="5278754" y="-5278754"/>
              <a:ext cx="1739901" cy="12297409"/>
              <a:chOff x="0" y="0"/>
              <a:chExt cx="6320339" cy="44671387"/>
            </a:xfrm>
          </p:grpSpPr>
          <p:sp>
            <p:nvSpPr>
              <p:cNvPr name="Freeform 16" id="16"/>
              <p:cNvSpPr/>
              <p:nvPr/>
            </p:nvSpPr>
            <p:spPr>
              <a:xfrm flipH="false" flipV="false" rot="0">
                <a:off x="-50165" y="-508"/>
                <a:ext cx="6384728" cy="44674817"/>
              </a:xfrm>
              <a:custGeom>
                <a:avLst/>
                <a:gdLst/>
                <a:ahLst/>
                <a:cxnLst/>
                <a:rect r="r" b="b" t="t" l="l"/>
                <a:pathLst>
                  <a:path h="44674817" w="6384728">
                    <a:moveTo>
                      <a:pt x="6366313" y="43468317"/>
                    </a:moveTo>
                    <a:cubicBezTo>
                      <a:pt x="6352597" y="43773625"/>
                      <a:pt x="6312719" y="44111316"/>
                      <a:pt x="6102661" y="44350585"/>
                    </a:cubicBezTo>
                    <a:cubicBezTo>
                      <a:pt x="6019984" y="44444818"/>
                      <a:pt x="5912669" y="44513527"/>
                      <a:pt x="5794432" y="44553913"/>
                    </a:cubicBezTo>
                    <a:cubicBezTo>
                      <a:pt x="5683307" y="44591885"/>
                      <a:pt x="5567356" y="44599885"/>
                      <a:pt x="5451024" y="44607252"/>
                    </a:cubicBezTo>
                    <a:cubicBezTo>
                      <a:pt x="5196643" y="44623381"/>
                      <a:pt x="4942008" y="44638366"/>
                      <a:pt x="4687373" y="44650307"/>
                    </a:cubicBezTo>
                    <a:cubicBezTo>
                      <a:pt x="4378348" y="44664148"/>
                      <a:pt x="4001197" y="44674817"/>
                      <a:pt x="3623724" y="44670879"/>
                    </a:cubicBezTo>
                    <a:cubicBezTo>
                      <a:pt x="3281345" y="44667323"/>
                      <a:pt x="2939128" y="44656021"/>
                      <a:pt x="2596749" y="44650558"/>
                    </a:cubicBezTo>
                    <a:cubicBezTo>
                      <a:pt x="2358524" y="44646750"/>
                      <a:pt x="2120298"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414320" y="1016"/>
                      <a:pt x="2954007" y="508"/>
                    </a:cubicBezTo>
                    <a:cubicBezTo>
                      <a:pt x="3505662" y="0"/>
                      <a:pt x="4057317" y="8509"/>
                      <a:pt x="4572311" y="20447"/>
                    </a:cubicBezTo>
                    <a:cubicBezTo>
                      <a:pt x="4800784" y="26797"/>
                      <a:pt x="5029130" y="34036"/>
                      <a:pt x="5257603" y="41783"/>
                    </a:cubicBezTo>
                    <a:cubicBezTo>
                      <a:pt x="5363902" y="45339"/>
                      <a:pt x="5470963" y="45339"/>
                      <a:pt x="5576501" y="60325"/>
                    </a:cubicBezTo>
                    <a:cubicBezTo>
                      <a:pt x="5668576" y="73406"/>
                      <a:pt x="5758872" y="97409"/>
                      <a:pt x="5844597" y="133604"/>
                    </a:cubicBezTo>
                    <a:cubicBezTo>
                      <a:pt x="5972486" y="187579"/>
                      <a:pt x="6114853" y="273050"/>
                      <a:pt x="6174670" y="404368"/>
                    </a:cubicBezTo>
                    <a:cubicBezTo>
                      <a:pt x="6224201" y="513207"/>
                      <a:pt x="6243123" y="634619"/>
                      <a:pt x="6257855" y="752348"/>
                    </a:cubicBezTo>
                    <a:cubicBezTo>
                      <a:pt x="6292272" y="1026287"/>
                      <a:pt x="6291002" y="1304036"/>
                      <a:pt x="6289351" y="1579753"/>
                    </a:cubicBezTo>
                    <a:cubicBezTo>
                      <a:pt x="6287320" y="1908302"/>
                      <a:pt x="6288844" y="6389231"/>
                      <a:pt x="6286557" y="13005996"/>
                    </a:cubicBezTo>
                    <a:cubicBezTo>
                      <a:pt x="6284017" y="20054851"/>
                      <a:pt x="6291764" y="27090920"/>
                      <a:pt x="6313608" y="34126992"/>
                    </a:cubicBezTo>
                    <a:cubicBezTo>
                      <a:pt x="6338881" y="42323810"/>
                      <a:pt x="6384728" y="43059759"/>
                      <a:pt x="6366313" y="43468317"/>
                    </a:cubicBezTo>
                    <a:close/>
                  </a:path>
                </a:pathLst>
              </a:custGeom>
              <a:solidFill>
                <a:srgbClr val="FFFCF4"/>
              </a:solidFill>
            </p:spPr>
          </p:sp>
        </p:grpSp>
        <p:sp>
          <p:nvSpPr>
            <p:cNvPr name="TextBox 17" id="17"/>
            <p:cNvSpPr txBox="true"/>
            <p:nvPr/>
          </p:nvSpPr>
          <p:spPr>
            <a:xfrm rot="0">
              <a:off x="294201" y="187325"/>
              <a:ext cx="11747106" cy="15525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DOES FOLLOWERS AFFECT ARTIST'S POPULARITY IN THE TOP 100?</a:t>
              </a:r>
            </a:p>
          </p:txBody>
        </p:sp>
      </p:grpSp>
      <p:grpSp>
        <p:nvGrpSpPr>
          <p:cNvPr name="Group 18" id="18"/>
          <p:cNvGrpSpPr/>
          <p:nvPr/>
        </p:nvGrpSpPr>
        <p:grpSpPr>
          <a:xfrm rot="0">
            <a:off x="4466246" y="5827905"/>
            <a:ext cx="9223056" cy="1323976"/>
            <a:chOff x="0" y="0"/>
            <a:chExt cx="12297409" cy="1765301"/>
          </a:xfrm>
        </p:grpSpPr>
        <p:grpSp>
          <p:nvGrpSpPr>
            <p:cNvPr name="Group 19" id="19"/>
            <p:cNvGrpSpPr/>
            <p:nvPr/>
          </p:nvGrpSpPr>
          <p:grpSpPr>
            <a:xfrm rot="-5400000">
              <a:off x="5266054" y="-5266054"/>
              <a:ext cx="1765301" cy="12297409"/>
              <a:chOff x="0" y="0"/>
              <a:chExt cx="6412607" cy="44671387"/>
            </a:xfrm>
          </p:grpSpPr>
          <p:sp>
            <p:nvSpPr>
              <p:cNvPr name="Freeform 20" id="20"/>
              <p:cNvSpPr/>
              <p:nvPr/>
            </p:nvSpPr>
            <p:spPr>
              <a:xfrm flipH="false" flipV="false" rot="0">
                <a:off x="-50165" y="-508"/>
                <a:ext cx="6476996" cy="44674817"/>
              </a:xfrm>
              <a:custGeom>
                <a:avLst/>
                <a:gdLst/>
                <a:ahLst/>
                <a:cxnLst/>
                <a:rect r="r" b="b" t="t" l="l"/>
                <a:pathLst>
                  <a:path h="44674817" w="6476996">
                    <a:moveTo>
                      <a:pt x="6458581" y="43468317"/>
                    </a:moveTo>
                    <a:cubicBezTo>
                      <a:pt x="6444865" y="43773625"/>
                      <a:pt x="6404987" y="44111316"/>
                      <a:pt x="6194929" y="44350585"/>
                    </a:cubicBezTo>
                    <a:cubicBezTo>
                      <a:pt x="6112252" y="44444818"/>
                      <a:pt x="6004937" y="44513527"/>
                      <a:pt x="5886700" y="44553913"/>
                    </a:cubicBezTo>
                    <a:cubicBezTo>
                      <a:pt x="5775575" y="44591885"/>
                      <a:pt x="5659624" y="44599885"/>
                      <a:pt x="5543292" y="44607252"/>
                    </a:cubicBezTo>
                    <a:cubicBezTo>
                      <a:pt x="5288911" y="44623381"/>
                      <a:pt x="5034276" y="44638366"/>
                      <a:pt x="4779641" y="44650307"/>
                    </a:cubicBezTo>
                    <a:cubicBezTo>
                      <a:pt x="4468345" y="44664148"/>
                      <a:pt x="4077039" y="44674817"/>
                      <a:pt x="3685397" y="44670879"/>
                    </a:cubicBezTo>
                    <a:cubicBezTo>
                      <a:pt x="3330168" y="44667323"/>
                      <a:pt x="2975106" y="44656021"/>
                      <a:pt x="2619877" y="44650558"/>
                    </a:cubicBezTo>
                    <a:cubicBezTo>
                      <a:pt x="2372710" y="44646750"/>
                      <a:pt x="2125543"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430601" y="1016"/>
                      <a:pt x="2990544" y="508"/>
                    </a:cubicBezTo>
                    <a:cubicBezTo>
                      <a:pt x="3562905" y="0"/>
                      <a:pt x="4135265" y="8509"/>
                      <a:pt x="4664579" y="20447"/>
                    </a:cubicBezTo>
                    <a:cubicBezTo>
                      <a:pt x="4893052" y="26797"/>
                      <a:pt x="5121398" y="34036"/>
                      <a:pt x="5349871" y="41783"/>
                    </a:cubicBezTo>
                    <a:cubicBezTo>
                      <a:pt x="5456170" y="45339"/>
                      <a:pt x="5563231" y="45339"/>
                      <a:pt x="5668768" y="60325"/>
                    </a:cubicBezTo>
                    <a:cubicBezTo>
                      <a:pt x="5760843" y="73406"/>
                      <a:pt x="5851140" y="97409"/>
                      <a:pt x="5936865" y="133604"/>
                    </a:cubicBezTo>
                    <a:cubicBezTo>
                      <a:pt x="6064754" y="187579"/>
                      <a:pt x="6207121" y="273050"/>
                      <a:pt x="6266938" y="404368"/>
                    </a:cubicBezTo>
                    <a:cubicBezTo>
                      <a:pt x="6316468" y="513207"/>
                      <a:pt x="6335391" y="634619"/>
                      <a:pt x="6350123" y="752348"/>
                    </a:cubicBezTo>
                    <a:cubicBezTo>
                      <a:pt x="6384540" y="1026287"/>
                      <a:pt x="6383270" y="1304036"/>
                      <a:pt x="6381619" y="1579753"/>
                    </a:cubicBezTo>
                    <a:cubicBezTo>
                      <a:pt x="6379587" y="1908302"/>
                      <a:pt x="6381111" y="6389231"/>
                      <a:pt x="6378825" y="13005996"/>
                    </a:cubicBezTo>
                    <a:cubicBezTo>
                      <a:pt x="6376285" y="20054851"/>
                      <a:pt x="6384032" y="27090920"/>
                      <a:pt x="6405876" y="34126992"/>
                    </a:cubicBezTo>
                    <a:cubicBezTo>
                      <a:pt x="6431149" y="42323810"/>
                      <a:pt x="6476996" y="43059759"/>
                      <a:pt x="6458581" y="43468317"/>
                    </a:cubicBezTo>
                    <a:close/>
                  </a:path>
                </a:pathLst>
              </a:custGeom>
              <a:solidFill>
                <a:srgbClr val="FFFCF4"/>
              </a:solidFill>
            </p:spPr>
          </p:sp>
        </p:grpSp>
        <p:sp>
          <p:nvSpPr>
            <p:cNvPr name="TextBox 21" id="21"/>
            <p:cNvSpPr txBox="true"/>
            <p:nvPr/>
          </p:nvSpPr>
          <p:spPr>
            <a:xfrm rot="0">
              <a:off x="294201" y="212725"/>
              <a:ext cx="11747106" cy="15525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DOES THE DANCEABILITY AFFECTS THE POPULARITY OF A SONG?</a:t>
              </a:r>
            </a:p>
          </p:txBody>
        </p:sp>
      </p:grpSp>
      <p:sp>
        <p:nvSpPr>
          <p:cNvPr name="TextBox 22" id="22"/>
          <p:cNvSpPr txBox="true"/>
          <p:nvPr/>
        </p:nvSpPr>
        <p:spPr>
          <a:xfrm rot="0">
            <a:off x="705811" y="2231452"/>
            <a:ext cx="3011069" cy="790575"/>
          </a:xfrm>
          <a:prstGeom prst="rect">
            <a:avLst/>
          </a:prstGeom>
        </p:spPr>
        <p:txBody>
          <a:bodyPr anchor="t" rtlCol="false" tIns="0" lIns="0" bIns="0" rIns="0">
            <a:spAutoFit/>
          </a:bodyPr>
          <a:lstStyle/>
          <a:p>
            <a:pPr algn="l">
              <a:lnSpc>
                <a:spcPts val="5250"/>
              </a:lnSpc>
            </a:pPr>
            <a:r>
              <a:rPr lang="en-US" sz="5000">
                <a:solidFill>
                  <a:srgbClr val="302F2F"/>
                </a:solidFill>
                <a:latin typeface="Copperplate Gothic 29 BC Bold"/>
                <a:ea typeface="Copperplate Gothic 29 BC Bold"/>
                <a:cs typeface="Copperplate Gothic 29 BC Bold"/>
                <a:sym typeface="Copperplate Gothic 29 BC Bold"/>
              </a:rPr>
              <a:t>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64979" y="-2057400"/>
            <a:ext cx="4246041" cy="4114800"/>
          </a:xfrm>
          <a:custGeom>
            <a:avLst/>
            <a:gdLst/>
            <a:ahLst/>
            <a:cxnLst/>
            <a:rect r="r" b="b" t="t" l="l"/>
            <a:pathLst>
              <a:path h="4114800" w="4246041">
                <a:moveTo>
                  <a:pt x="0" y="0"/>
                </a:moveTo>
                <a:lnTo>
                  <a:pt x="4246042" y="0"/>
                </a:lnTo>
                <a:lnTo>
                  <a:pt x="42460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44072" y="4405951"/>
            <a:ext cx="523656" cy="752906"/>
          </a:xfrm>
          <a:custGeom>
            <a:avLst/>
            <a:gdLst/>
            <a:ahLst/>
            <a:cxnLst/>
            <a:rect r="r" b="b" t="t" l="l"/>
            <a:pathLst>
              <a:path h="752906" w="523656">
                <a:moveTo>
                  <a:pt x="0" y="0"/>
                </a:moveTo>
                <a:lnTo>
                  <a:pt x="523656" y="0"/>
                </a:lnTo>
                <a:lnTo>
                  <a:pt x="523656" y="752906"/>
                </a:lnTo>
                <a:lnTo>
                  <a:pt x="0" y="7529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2148675"/>
            <a:ext cx="11057602" cy="2257276"/>
          </a:xfrm>
          <a:custGeom>
            <a:avLst/>
            <a:gdLst/>
            <a:ahLst/>
            <a:cxnLst/>
            <a:rect r="r" b="b" t="t" l="l"/>
            <a:pathLst>
              <a:path h="2257276" w="11057602">
                <a:moveTo>
                  <a:pt x="0" y="0"/>
                </a:moveTo>
                <a:lnTo>
                  <a:pt x="11057602" y="0"/>
                </a:lnTo>
                <a:lnTo>
                  <a:pt x="11057602" y="2257276"/>
                </a:lnTo>
                <a:lnTo>
                  <a:pt x="0" y="2257276"/>
                </a:lnTo>
                <a:lnTo>
                  <a:pt x="0" y="0"/>
                </a:lnTo>
                <a:close/>
              </a:path>
            </a:pathLst>
          </a:custGeom>
          <a:blipFill>
            <a:blip r:embed="rId6"/>
            <a:stretch>
              <a:fillRect l="0" t="0" r="0" b="0"/>
            </a:stretch>
          </a:blipFill>
        </p:spPr>
      </p:sp>
      <p:sp>
        <p:nvSpPr>
          <p:cNvPr name="Freeform 5" id="5"/>
          <p:cNvSpPr/>
          <p:nvPr/>
        </p:nvSpPr>
        <p:spPr>
          <a:xfrm flipH="false" flipV="false" rot="0">
            <a:off x="6986741" y="4405951"/>
            <a:ext cx="11301259" cy="5862528"/>
          </a:xfrm>
          <a:custGeom>
            <a:avLst/>
            <a:gdLst/>
            <a:ahLst/>
            <a:cxnLst/>
            <a:rect r="r" b="b" t="t" l="l"/>
            <a:pathLst>
              <a:path h="5862528" w="11301259">
                <a:moveTo>
                  <a:pt x="0" y="0"/>
                </a:moveTo>
                <a:lnTo>
                  <a:pt x="11301259" y="0"/>
                </a:lnTo>
                <a:lnTo>
                  <a:pt x="11301259" y="5862528"/>
                </a:lnTo>
                <a:lnTo>
                  <a:pt x="0" y="5862528"/>
                </a:lnTo>
                <a:lnTo>
                  <a:pt x="0" y="0"/>
                </a:lnTo>
                <a:close/>
              </a:path>
            </a:pathLst>
          </a:custGeom>
          <a:blipFill>
            <a:blip r:embed="rId7"/>
            <a:stretch>
              <a:fillRect l="0" t="0" r="0" b="0"/>
            </a:stretch>
          </a:blipFill>
        </p:spPr>
      </p:sp>
      <p:sp>
        <p:nvSpPr>
          <p:cNvPr name="TextBox 6" id="6"/>
          <p:cNvSpPr txBox="true"/>
          <p:nvPr/>
        </p:nvSpPr>
        <p:spPr>
          <a:xfrm rot="0">
            <a:off x="990600" y="607054"/>
            <a:ext cx="8115300" cy="1430965"/>
          </a:xfrm>
          <a:prstGeom prst="rect">
            <a:avLst/>
          </a:prstGeom>
        </p:spPr>
        <p:txBody>
          <a:bodyPr anchor="t" rtlCol="false" tIns="0" lIns="0" bIns="0" rIns="0">
            <a:spAutoFit/>
          </a:bodyPr>
          <a:lstStyle/>
          <a:p>
            <a:pPr algn="l">
              <a:lnSpc>
                <a:spcPts val="5115"/>
              </a:lnSpc>
            </a:pPr>
            <a:r>
              <a:rPr lang="en-US" b="true" sz="6090">
                <a:solidFill>
                  <a:srgbClr val="000000"/>
                </a:solidFill>
                <a:latin typeface="Poppins Ultra-Bold"/>
                <a:ea typeface="Poppins Ultra-Bold"/>
                <a:cs typeface="Poppins Ultra-Bold"/>
                <a:sym typeface="Poppins Ultra-Bold"/>
              </a:rPr>
              <a:t>COMPARING THE AVERAGE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03444" y="2327263"/>
            <a:ext cx="11533215" cy="4100310"/>
            <a:chOff x="0" y="0"/>
            <a:chExt cx="15377621" cy="5467080"/>
          </a:xfrm>
        </p:grpSpPr>
        <p:pic>
          <p:nvPicPr>
            <p:cNvPr name="Picture 3" id="3"/>
            <p:cNvPicPr>
              <a:picLocks noChangeAspect="true"/>
            </p:cNvPicPr>
            <p:nvPr/>
          </p:nvPicPr>
          <p:blipFill>
            <a:blip r:embed="rId2"/>
            <a:srcRect l="5698" t="0" r="5698" b="0"/>
            <a:stretch>
              <a:fillRect/>
            </a:stretch>
          </p:blipFill>
          <p:spPr>
            <a:xfrm flipH="false" flipV="false">
              <a:off x="0" y="0"/>
              <a:ext cx="15377621" cy="5467080"/>
            </a:xfrm>
            <a:prstGeom prst="rect">
              <a:avLst/>
            </a:prstGeom>
          </p:spPr>
        </p:pic>
      </p:grpSp>
      <p:sp>
        <p:nvSpPr>
          <p:cNvPr name="Freeform 4" id="4"/>
          <p:cNvSpPr/>
          <p:nvPr/>
        </p:nvSpPr>
        <p:spPr>
          <a:xfrm flipH="false" flipV="false" rot="0">
            <a:off x="-1907297" y="-1801191"/>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259300" y="5674668"/>
            <a:ext cx="523656" cy="752906"/>
          </a:xfrm>
          <a:custGeom>
            <a:avLst/>
            <a:gdLst/>
            <a:ahLst/>
            <a:cxnLst/>
            <a:rect r="r" b="b" t="t" l="l"/>
            <a:pathLst>
              <a:path h="752906" w="523656">
                <a:moveTo>
                  <a:pt x="0" y="0"/>
                </a:moveTo>
                <a:lnTo>
                  <a:pt x="523656" y="0"/>
                </a:lnTo>
                <a:lnTo>
                  <a:pt x="523656" y="752905"/>
                </a:lnTo>
                <a:lnTo>
                  <a:pt x="0" y="7529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2738430"/>
            <a:ext cx="6044503" cy="1041193"/>
          </a:xfrm>
          <a:prstGeom prst="rect">
            <a:avLst/>
          </a:prstGeom>
        </p:spPr>
        <p:txBody>
          <a:bodyPr anchor="t" rtlCol="false" tIns="0" lIns="0" bIns="0" rIns="0">
            <a:spAutoFit/>
          </a:bodyPr>
          <a:lstStyle/>
          <a:p>
            <a:pPr algn="l">
              <a:lnSpc>
                <a:spcPts val="6879"/>
              </a:lnSpc>
            </a:pPr>
            <a:r>
              <a:rPr lang="en-US" sz="8189" b="true">
                <a:solidFill>
                  <a:srgbClr val="000000"/>
                </a:solidFill>
                <a:latin typeface="Poppins Ultra-Bold"/>
                <a:ea typeface="Poppins Ultra-Bold"/>
                <a:cs typeface="Poppins Ultra-Bold"/>
                <a:sym typeface="Poppins Ultra-Bold"/>
              </a:rPr>
              <a:t>RESULT</a:t>
            </a:r>
          </a:p>
        </p:txBody>
      </p:sp>
      <p:sp>
        <p:nvSpPr>
          <p:cNvPr name="TextBox 7" id="7"/>
          <p:cNvSpPr txBox="true"/>
          <p:nvPr/>
        </p:nvSpPr>
        <p:spPr>
          <a:xfrm rot="0">
            <a:off x="1028700" y="6760948"/>
            <a:ext cx="6561772" cy="523927"/>
          </a:xfrm>
          <a:prstGeom prst="rect">
            <a:avLst/>
          </a:prstGeom>
        </p:spPr>
        <p:txBody>
          <a:bodyPr anchor="t" rtlCol="false" tIns="0" lIns="0" bIns="0" rIns="0">
            <a:spAutoFit/>
          </a:bodyPr>
          <a:lstStyle/>
          <a:p>
            <a:pPr algn="l">
              <a:lnSpc>
                <a:spcPts val="4197"/>
              </a:lnSpc>
              <a:spcBef>
                <a:spcPct val="0"/>
              </a:spcBef>
            </a:pPr>
            <a:r>
              <a:rPr lang="en-US" b="true" sz="2997">
                <a:solidFill>
                  <a:srgbClr val="278B4F"/>
                </a:solidFill>
                <a:latin typeface="Poppins Bold"/>
                <a:ea typeface="Poppins Bold"/>
                <a:cs typeface="Poppins Bold"/>
                <a:sym typeface="Poppins Bold"/>
              </a:rPr>
              <a:t>Fail to reject the H0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78B4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Home</a:t>
            </a:r>
          </a:p>
        </p:txBody>
      </p:sp>
      <p:sp>
        <p:nvSpPr>
          <p:cNvPr name="TextBox 8" id="8"/>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About</a:t>
            </a:r>
          </a:p>
        </p:txBody>
      </p:sp>
      <p:sp>
        <p:nvSpPr>
          <p:cNvPr name="TextBox 9" id="9"/>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0" id="10"/>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1" id="11"/>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Where the list</a:t>
            </a:r>
          </a:p>
        </p:txBody>
      </p:sp>
      <p:sp>
        <p:nvSpPr>
          <p:cNvPr name="TextBox 12" id="12"/>
          <p:cNvSpPr txBox="true"/>
          <p:nvPr/>
        </p:nvSpPr>
        <p:spPr>
          <a:xfrm rot="0">
            <a:off x="6461035" y="1485634"/>
            <a:ext cx="5365930" cy="1186131"/>
          </a:xfrm>
          <a:prstGeom prst="rect">
            <a:avLst/>
          </a:prstGeom>
        </p:spPr>
        <p:txBody>
          <a:bodyPr anchor="t" rtlCol="false" tIns="0" lIns="0" bIns="0" rIns="0">
            <a:spAutoFit/>
          </a:bodyPr>
          <a:lstStyle/>
          <a:p>
            <a:pPr algn="ctr">
              <a:lnSpc>
                <a:spcPts val="8647"/>
              </a:lnSpc>
              <a:spcBef>
                <a:spcPct val="0"/>
              </a:spcBef>
            </a:pPr>
            <a:r>
              <a:rPr lang="en-US" sz="6176">
                <a:solidFill>
                  <a:srgbClr val="000000"/>
                </a:solidFill>
                <a:latin typeface="Copperplate Gothic 29 AB Bold"/>
                <a:ea typeface="Copperplate Gothic 29 AB Bold"/>
                <a:cs typeface="Copperplate Gothic 29 AB Bold"/>
                <a:sym typeface="Copperplate Gothic 29 AB Bold"/>
              </a:rPr>
              <a:t>Conclusion</a:t>
            </a:r>
          </a:p>
        </p:txBody>
      </p:sp>
      <p:sp>
        <p:nvSpPr>
          <p:cNvPr name="TextBox 13" id="13"/>
          <p:cNvSpPr txBox="true"/>
          <p:nvPr/>
        </p:nvSpPr>
        <p:spPr>
          <a:xfrm rot="0">
            <a:off x="2375189" y="2566990"/>
            <a:ext cx="13547472" cy="5750909"/>
          </a:xfrm>
          <a:prstGeom prst="rect">
            <a:avLst/>
          </a:prstGeom>
        </p:spPr>
        <p:txBody>
          <a:bodyPr anchor="t" rtlCol="false" tIns="0" lIns="0" bIns="0" rIns="0">
            <a:spAutoFit/>
          </a:bodyPr>
          <a:lstStyle/>
          <a:p>
            <a:pPr algn="ctr">
              <a:lnSpc>
                <a:spcPts val="3795"/>
              </a:lnSpc>
            </a:pPr>
            <a:r>
              <a:rPr lang="en-US" sz="2711">
                <a:solidFill>
                  <a:srgbClr val="000000"/>
                </a:solidFill>
                <a:latin typeface="Copperplate Gothic 29 AB Bold"/>
                <a:ea typeface="Copperplate Gothic 29 AB Bold"/>
                <a:cs typeface="Copperplate Gothic 29 AB Bold"/>
                <a:sym typeface="Copperplate Gothic 29 AB Bold"/>
              </a:rPr>
              <a:t>in our data there are a lot of factors that affects an artists or a track popularity</a:t>
            </a:r>
          </a:p>
          <a:p>
            <a:pPr algn="ctr">
              <a:lnSpc>
                <a:spcPts val="3795"/>
              </a:lnSpc>
            </a:pPr>
          </a:p>
          <a:p>
            <a:pPr algn="ctr">
              <a:lnSpc>
                <a:spcPts val="3795"/>
              </a:lnSpc>
            </a:pPr>
            <a:r>
              <a:rPr lang="en-US" sz="2711">
                <a:solidFill>
                  <a:srgbClr val="000000"/>
                </a:solidFill>
                <a:latin typeface="Copperplate Gothic 29 AB Bold"/>
                <a:ea typeface="Copperplate Gothic 29 AB Bold"/>
                <a:cs typeface="Copperplate Gothic 29 AB Bold"/>
                <a:sym typeface="Copperplate Gothic 29 AB Bold"/>
              </a:rPr>
              <a:t>The first case was there is no statistically significant difference in popularity between tracks of different lengths based on this sample.</a:t>
            </a:r>
          </a:p>
          <a:p>
            <a:pPr algn="ctr">
              <a:lnSpc>
                <a:spcPts val="3795"/>
              </a:lnSpc>
            </a:pPr>
          </a:p>
          <a:p>
            <a:pPr algn="ctr">
              <a:lnSpc>
                <a:spcPts val="3795"/>
              </a:lnSpc>
            </a:pPr>
            <a:r>
              <a:rPr lang="en-US" sz="2711">
                <a:solidFill>
                  <a:srgbClr val="000000"/>
                </a:solidFill>
                <a:latin typeface="Copperplate Gothic 29 AB Bold"/>
                <a:ea typeface="Copperplate Gothic 29 AB Bold"/>
                <a:cs typeface="Copperplate Gothic 29 AB Bold"/>
                <a:sym typeface="Copperplate Gothic 29 AB Bold"/>
              </a:rPr>
              <a:t>second case is that there is evidence to support the claim that artists in the top 100, ones who has more followers also have higher popularity</a:t>
            </a:r>
          </a:p>
          <a:p>
            <a:pPr algn="ctr">
              <a:lnSpc>
                <a:spcPts val="3795"/>
              </a:lnSpc>
            </a:pPr>
          </a:p>
          <a:p>
            <a:pPr algn="l">
              <a:lnSpc>
                <a:spcPts val="3795"/>
              </a:lnSpc>
            </a:pPr>
            <a:r>
              <a:rPr lang="en-US" sz="2711">
                <a:solidFill>
                  <a:srgbClr val="000000"/>
                </a:solidFill>
                <a:latin typeface="Copperplate Gothic 29 AB Bold"/>
                <a:ea typeface="Copperplate Gothic 29 AB Bold"/>
                <a:cs typeface="Copperplate Gothic 29 AB Bold"/>
                <a:sym typeface="Copperplate Gothic 29 AB Bold"/>
              </a:rPr>
              <a:t>  third case is was no statistically significant difference between the songs with high danceability and low danceability. We need more samples</a:t>
            </a:r>
          </a:p>
          <a:p>
            <a:pPr algn="ctr">
              <a:lnSpc>
                <a:spcPts val="3795"/>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78B4F"/>
        </a:solidFill>
      </p:bgPr>
    </p:bg>
    <p:spTree>
      <p:nvGrpSpPr>
        <p:cNvPr id="1" name=""/>
        <p:cNvGrpSpPr/>
        <p:nvPr/>
      </p:nvGrpSpPr>
      <p:grpSpPr>
        <a:xfrm>
          <a:off x="0" y="0"/>
          <a:ext cx="0" cy="0"/>
          <a:chOff x="0" y="0"/>
          <a:chExt cx="0" cy="0"/>
        </a:xfrm>
      </p:grpSpPr>
      <p:sp>
        <p:nvSpPr>
          <p:cNvPr name="Freeform 2" id="2"/>
          <p:cNvSpPr/>
          <p:nvPr/>
        </p:nvSpPr>
        <p:spPr>
          <a:xfrm flipH="false" flipV="true" rot="0">
            <a:off x="-142539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61452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2654430" y="-355670"/>
            <a:ext cx="7058960" cy="7058960"/>
          </a:xfrm>
          <a:custGeom>
            <a:avLst/>
            <a:gdLst/>
            <a:ahLst/>
            <a:cxnLst/>
            <a:rect r="r" b="b" t="t" l="l"/>
            <a:pathLst>
              <a:path h="7058960" w="7058960">
                <a:moveTo>
                  <a:pt x="0" y="7058960"/>
                </a:moveTo>
                <a:lnTo>
                  <a:pt x="7058960" y="7058960"/>
                </a:lnTo>
                <a:lnTo>
                  <a:pt x="7058960" y="0"/>
                </a:lnTo>
                <a:lnTo>
                  <a:pt x="0" y="0"/>
                </a:lnTo>
                <a:lnTo>
                  <a:pt x="0" y="70589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5390" y="822960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872793" y="657704"/>
            <a:ext cx="1476505"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Home</a:t>
            </a:r>
          </a:p>
        </p:txBody>
      </p:sp>
      <p:sp>
        <p:nvSpPr>
          <p:cNvPr name="TextBox 8" id="8"/>
          <p:cNvSpPr txBox="true"/>
          <p:nvPr/>
        </p:nvSpPr>
        <p:spPr>
          <a:xfrm rot="0">
            <a:off x="11863648" y="679178"/>
            <a:ext cx="169367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solidFill>
                <a:latin typeface="Anantason Expanded Bold"/>
                <a:ea typeface="Anantason Expanded Bold"/>
                <a:cs typeface="Anantason Expanded Bold"/>
                <a:sym typeface="Anantason Expanded Bold"/>
              </a:rPr>
              <a:t>About</a:t>
            </a:r>
          </a:p>
        </p:txBody>
      </p:sp>
      <p:sp>
        <p:nvSpPr>
          <p:cNvPr name="TextBox 9" id="9"/>
          <p:cNvSpPr txBox="true"/>
          <p:nvPr/>
        </p:nvSpPr>
        <p:spPr>
          <a:xfrm rot="0">
            <a:off x="14068306" y="657704"/>
            <a:ext cx="1411354" cy="363803"/>
          </a:xfrm>
          <a:prstGeom prst="rect">
            <a:avLst/>
          </a:prstGeom>
        </p:spPr>
        <p:txBody>
          <a:bodyPr anchor="t" rtlCol="false" tIns="0" lIns="0" bIns="0" rIns="0">
            <a:spAutoFit/>
          </a:bodyPr>
          <a:lstStyle/>
          <a:p>
            <a:pPr algn="ct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Content</a:t>
            </a:r>
          </a:p>
        </p:txBody>
      </p:sp>
      <p:sp>
        <p:nvSpPr>
          <p:cNvPr name="TextBox 10" id="10"/>
          <p:cNvSpPr txBox="true"/>
          <p:nvPr/>
        </p:nvSpPr>
        <p:spPr>
          <a:xfrm rot="0">
            <a:off x="15084067" y="677212"/>
            <a:ext cx="1975993" cy="363803"/>
          </a:xfrm>
          <a:prstGeom prst="rect">
            <a:avLst/>
          </a:prstGeom>
        </p:spPr>
        <p:txBody>
          <a:bodyPr anchor="t" rtlCol="false" tIns="0" lIns="0" bIns="0" rIns="0">
            <a:spAutoFit/>
          </a:bodyPr>
          <a:lstStyle/>
          <a:p>
            <a:pPr algn="r" marL="0" indent="0" lvl="0">
              <a:lnSpc>
                <a:spcPts val="3047"/>
              </a:lnSpc>
              <a:spcBef>
                <a:spcPct val="0"/>
              </a:spcBef>
            </a:pPr>
            <a:r>
              <a:rPr lang="en-US" b="true" sz="2177">
                <a:solidFill>
                  <a:srgbClr val="FFFFFF">
                    <a:alpha val="49804"/>
                  </a:srgbClr>
                </a:solidFill>
                <a:latin typeface="Anantason Expanded Bold"/>
                <a:ea typeface="Anantason Expanded Bold"/>
                <a:cs typeface="Anantason Expanded Bold"/>
                <a:sym typeface="Anantason Expanded Bold"/>
              </a:rPr>
              <a:t>Others</a:t>
            </a:r>
          </a:p>
        </p:txBody>
      </p:sp>
      <p:sp>
        <p:nvSpPr>
          <p:cNvPr name="TextBox 11" id="11"/>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Where the list</a:t>
            </a:r>
          </a:p>
        </p:txBody>
      </p:sp>
      <p:sp>
        <p:nvSpPr>
          <p:cNvPr name="TextBox 12" id="12"/>
          <p:cNvSpPr txBox="true"/>
          <p:nvPr/>
        </p:nvSpPr>
        <p:spPr>
          <a:xfrm rot="0">
            <a:off x="6461035" y="1485634"/>
            <a:ext cx="5365930" cy="1186131"/>
          </a:xfrm>
          <a:prstGeom prst="rect">
            <a:avLst/>
          </a:prstGeom>
        </p:spPr>
        <p:txBody>
          <a:bodyPr anchor="t" rtlCol="false" tIns="0" lIns="0" bIns="0" rIns="0">
            <a:spAutoFit/>
          </a:bodyPr>
          <a:lstStyle/>
          <a:p>
            <a:pPr algn="ctr">
              <a:lnSpc>
                <a:spcPts val="8647"/>
              </a:lnSpc>
              <a:spcBef>
                <a:spcPct val="0"/>
              </a:spcBef>
            </a:pPr>
            <a:r>
              <a:rPr lang="en-US" sz="6176">
                <a:solidFill>
                  <a:srgbClr val="000000"/>
                </a:solidFill>
                <a:latin typeface="Copperplate Gothic 29 AB Bold"/>
                <a:ea typeface="Copperplate Gothic 29 AB Bold"/>
                <a:cs typeface="Copperplate Gothic 29 AB Bold"/>
                <a:sym typeface="Copperplate Gothic 29 AB Bold"/>
              </a:rPr>
              <a:t>References:</a:t>
            </a:r>
          </a:p>
        </p:txBody>
      </p:sp>
      <p:sp>
        <p:nvSpPr>
          <p:cNvPr name="TextBox 13" id="13"/>
          <p:cNvSpPr txBox="true"/>
          <p:nvPr/>
        </p:nvSpPr>
        <p:spPr>
          <a:xfrm rot="0">
            <a:off x="1732031" y="3300415"/>
            <a:ext cx="14340032" cy="2845734"/>
          </a:xfrm>
          <a:prstGeom prst="rect">
            <a:avLst/>
          </a:prstGeom>
        </p:spPr>
        <p:txBody>
          <a:bodyPr anchor="t" rtlCol="false" tIns="0" lIns="0" bIns="0" rIns="0">
            <a:spAutoFit/>
          </a:bodyPr>
          <a:lstStyle/>
          <a:p>
            <a:pPr algn="l">
              <a:lnSpc>
                <a:spcPts val="3798"/>
              </a:lnSpc>
            </a:pPr>
            <a:r>
              <a:rPr lang="en-US" sz="2713" b="true">
                <a:solidFill>
                  <a:srgbClr val="F8F8F8"/>
                </a:solidFill>
                <a:latin typeface="Canva Sans Bold"/>
                <a:ea typeface="Canva Sans Bold"/>
                <a:cs typeface="Canva Sans Bold"/>
                <a:sym typeface="Canva Sans Bold"/>
              </a:rPr>
              <a:t>Welcome to Spotipy! — spotipy 2.0 documentation</a:t>
            </a:r>
            <a:r>
              <a:rPr lang="en-US" sz="2713" b="true">
                <a:solidFill>
                  <a:srgbClr val="F8F8F8"/>
                </a:solidFill>
                <a:latin typeface="Canva Sans Bold"/>
                <a:ea typeface="Canva Sans Bold"/>
                <a:cs typeface="Canva Sans Bold"/>
                <a:sym typeface="Canva Sans Bold"/>
              </a:rPr>
              <a:t>. (n.d.). Spotipy.readthedocs.io. https://spotipy.readthedocs.io/en/2.24.0/</a:t>
            </a:r>
          </a:p>
          <a:p>
            <a:pPr algn="l">
              <a:lnSpc>
                <a:spcPts val="3798"/>
              </a:lnSpc>
            </a:pPr>
          </a:p>
          <a:p>
            <a:pPr algn="l">
              <a:lnSpc>
                <a:spcPts val="3798"/>
              </a:lnSpc>
            </a:pPr>
            <a:r>
              <a:rPr lang="en-US" sz="2713" b="true">
                <a:solidFill>
                  <a:srgbClr val="F8F8F8"/>
                </a:solidFill>
                <a:latin typeface="Canva Sans Bold"/>
                <a:ea typeface="Canva Sans Bold"/>
                <a:cs typeface="Canva Sans Bold"/>
                <a:sym typeface="Canva Sans Bold"/>
              </a:rPr>
              <a:t>Spotify. (n.d.). Web API | Spotify for Developers. Developer.spotify.com. https://developer.spotify.com/documentation/web-api</a:t>
            </a:r>
          </a:p>
          <a:p>
            <a:pPr algn="l">
              <a:lnSpc>
                <a:spcPts val="3798"/>
              </a:lnSpc>
              <a:spcBef>
                <a:spcPct val="0"/>
              </a:spcBef>
            </a:pPr>
            <a:r>
              <a:rPr lang="en-US" b="true" sz="2713">
                <a:solidFill>
                  <a:srgbClr val="F8F8F8"/>
                </a:solidFill>
                <a:latin typeface="Canva Sans Bold"/>
                <a:ea typeface="Canva Sans Bold"/>
                <a:cs typeface="Canva Sans Bold"/>
                <a:sym typeface="Canva Sans Bold"/>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1028700" y="575925"/>
            <a:ext cx="527537" cy="546413"/>
          </a:xfrm>
          <a:custGeom>
            <a:avLst/>
            <a:gdLst/>
            <a:ahLst/>
            <a:cxnLst/>
            <a:rect r="r" b="b" t="t" l="l"/>
            <a:pathLst>
              <a:path h="546413" w="527537">
                <a:moveTo>
                  <a:pt x="0" y="0"/>
                </a:moveTo>
                <a:lnTo>
                  <a:pt x="527537" y="0"/>
                </a:lnTo>
                <a:lnTo>
                  <a:pt x="527537" y="546412"/>
                </a:lnTo>
                <a:lnTo>
                  <a:pt x="0" y="546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5697" y="7892054"/>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13966" y="720646"/>
            <a:ext cx="4185070" cy="319714"/>
          </a:xfrm>
          <a:prstGeom prst="rect">
            <a:avLst/>
          </a:prstGeom>
        </p:spPr>
        <p:txBody>
          <a:bodyPr anchor="t" rtlCol="false" tIns="0" lIns="0" bIns="0" rIns="0">
            <a:spAutoFit/>
          </a:bodyPr>
          <a:lstStyle/>
          <a:p>
            <a:pPr algn="l">
              <a:lnSpc>
                <a:spcPts val="2462"/>
              </a:lnSpc>
            </a:pPr>
            <a:r>
              <a:rPr lang="en-US" sz="2462" b="true">
                <a:solidFill>
                  <a:srgbClr val="FFFFFF"/>
                </a:solidFill>
                <a:latin typeface="Anantason Expanded Bold"/>
                <a:ea typeface="Anantason Expanded Bold"/>
                <a:cs typeface="Anantason Expanded Bold"/>
                <a:sym typeface="Anantason Expanded Bold"/>
              </a:rPr>
              <a:t>Darude - Sandstorm</a:t>
            </a:r>
          </a:p>
        </p:txBody>
      </p:sp>
      <p:sp>
        <p:nvSpPr>
          <p:cNvPr name="TextBox 9" id="9"/>
          <p:cNvSpPr txBox="true"/>
          <p:nvPr/>
        </p:nvSpPr>
        <p:spPr>
          <a:xfrm rot="0">
            <a:off x="1028700" y="1181406"/>
            <a:ext cx="8049075" cy="17049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1 : HOW DOES THE DURATION OF A TRACK AFFECT ITS POPULARITY?</a:t>
            </a:r>
          </a:p>
        </p:txBody>
      </p:sp>
      <p:grpSp>
        <p:nvGrpSpPr>
          <p:cNvPr name="Group 10" id="10"/>
          <p:cNvGrpSpPr/>
          <p:nvPr/>
        </p:nvGrpSpPr>
        <p:grpSpPr>
          <a:xfrm rot="-5400000">
            <a:off x="3175835" y="1138683"/>
            <a:ext cx="3021974" cy="8435450"/>
            <a:chOff x="0" y="0"/>
            <a:chExt cx="14636773" cy="40856655"/>
          </a:xfrm>
        </p:grpSpPr>
        <p:sp>
          <p:nvSpPr>
            <p:cNvPr name="Freeform 11" id="11"/>
            <p:cNvSpPr/>
            <p:nvPr/>
          </p:nvSpPr>
          <p:spPr>
            <a:xfrm flipH="false" flipV="false" rot="0">
              <a:off x="-50165" y="-508"/>
              <a:ext cx="14701162" cy="40860085"/>
            </a:xfrm>
            <a:custGeom>
              <a:avLst/>
              <a:gdLst/>
              <a:ahLst/>
              <a:cxnLst/>
              <a:rect r="r" b="b" t="t" l="l"/>
              <a:pathLst>
                <a:path h="40860085" w="14701162">
                  <a:moveTo>
                    <a:pt x="14682746" y="39653585"/>
                  </a:moveTo>
                  <a:cubicBezTo>
                    <a:pt x="14669031" y="39958891"/>
                    <a:pt x="14629153" y="40296585"/>
                    <a:pt x="14419094" y="40535854"/>
                  </a:cubicBezTo>
                  <a:cubicBezTo>
                    <a:pt x="14336419" y="40630087"/>
                    <a:pt x="14229103" y="40698793"/>
                    <a:pt x="14110866" y="40739181"/>
                  </a:cubicBezTo>
                  <a:cubicBezTo>
                    <a:pt x="13999741" y="40777154"/>
                    <a:pt x="13883790" y="40785153"/>
                    <a:pt x="13767458" y="40792520"/>
                  </a:cubicBezTo>
                  <a:cubicBezTo>
                    <a:pt x="13513077" y="40808650"/>
                    <a:pt x="13258443" y="40823635"/>
                    <a:pt x="13003807" y="40835572"/>
                  </a:cubicBezTo>
                  <a:cubicBezTo>
                    <a:pt x="12490152" y="40849416"/>
                    <a:pt x="10837085" y="40860085"/>
                    <a:pt x="9182603" y="40856148"/>
                  </a:cubicBezTo>
                  <a:cubicBezTo>
                    <a:pt x="7681942" y="40852591"/>
                    <a:pt x="6181990" y="40841286"/>
                    <a:pt x="4681329" y="40835826"/>
                  </a:cubicBezTo>
                  <a:cubicBezTo>
                    <a:pt x="3637174" y="40832016"/>
                    <a:pt x="2593021" y="40828081"/>
                    <a:pt x="1903222" y="40830493"/>
                  </a:cubicBezTo>
                  <a:cubicBezTo>
                    <a:pt x="1724279" y="40832778"/>
                    <a:pt x="1545209" y="40836843"/>
                    <a:pt x="1366266" y="40830875"/>
                  </a:cubicBezTo>
                  <a:cubicBezTo>
                    <a:pt x="1203325" y="40825411"/>
                    <a:pt x="1034288" y="40815762"/>
                    <a:pt x="877824" y="40766231"/>
                  </a:cubicBezTo>
                  <a:cubicBezTo>
                    <a:pt x="717296" y="40715431"/>
                    <a:pt x="571881" y="40621960"/>
                    <a:pt x="459994" y="40495974"/>
                  </a:cubicBezTo>
                  <a:cubicBezTo>
                    <a:pt x="340233" y="40361229"/>
                    <a:pt x="253238" y="40191810"/>
                    <a:pt x="219710" y="40014391"/>
                  </a:cubicBezTo>
                  <a:cubicBezTo>
                    <a:pt x="199390" y="39906950"/>
                    <a:pt x="195072" y="39797347"/>
                    <a:pt x="194056" y="39688256"/>
                  </a:cubicBezTo>
                  <a:cubicBezTo>
                    <a:pt x="192913" y="39573066"/>
                    <a:pt x="193040" y="39457749"/>
                    <a:pt x="191897" y="39342562"/>
                  </a:cubicBezTo>
                  <a:cubicBezTo>
                    <a:pt x="187452" y="38867199"/>
                    <a:pt x="175260" y="30377330"/>
                    <a:pt x="155702" y="21712532"/>
                  </a:cubicBezTo>
                  <a:cubicBezTo>
                    <a:pt x="136144" y="13084801"/>
                    <a:pt x="109093" y="445938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3881733" y="1016"/>
                    <a:pt x="6247206" y="508"/>
                  </a:cubicBezTo>
                  <a:cubicBezTo>
                    <a:pt x="8665135" y="0"/>
                    <a:pt x="11083063" y="8509"/>
                    <a:pt x="12888745" y="20447"/>
                  </a:cubicBezTo>
                  <a:cubicBezTo>
                    <a:pt x="13117219" y="26797"/>
                    <a:pt x="13345564" y="34036"/>
                    <a:pt x="13574037" y="41783"/>
                  </a:cubicBezTo>
                  <a:cubicBezTo>
                    <a:pt x="13680336" y="45339"/>
                    <a:pt x="13787396" y="45339"/>
                    <a:pt x="13892934" y="60325"/>
                  </a:cubicBezTo>
                  <a:cubicBezTo>
                    <a:pt x="13985009" y="73406"/>
                    <a:pt x="14075306" y="97409"/>
                    <a:pt x="14161031" y="133604"/>
                  </a:cubicBezTo>
                  <a:cubicBezTo>
                    <a:pt x="14288921" y="187579"/>
                    <a:pt x="14431287" y="273050"/>
                    <a:pt x="14491104" y="404368"/>
                  </a:cubicBezTo>
                  <a:cubicBezTo>
                    <a:pt x="14540634" y="513207"/>
                    <a:pt x="14559557" y="634619"/>
                    <a:pt x="14574289" y="752348"/>
                  </a:cubicBezTo>
                  <a:cubicBezTo>
                    <a:pt x="14608706" y="1026287"/>
                    <a:pt x="14607436" y="1304036"/>
                    <a:pt x="14605785" y="1579753"/>
                  </a:cubicBezTo>
                  <a:cubicBezTo>
                    <a:pt x="14603753" y="1908302"/>
                    <a:pt x="14605277" y="5979207"/>
                    <a:pt x="14602991" y="11975059"/>
                  </a:cubicBezTo>
                  <a:cubicBezTo>
                    <a:pt x="14600451" y="18362454"/>
                    <a:pt x="14608197" y="24738260"/>
                    <a:pt x="14630043" y="31114076"/>
                  </a:cubicBezTo>
                  <a:cubicBezTo>
                    <a:pt x="14655315" y="38541706"/>
                    <a:pt x="14701162" y="39245024"/>
                    <a:pt x="14682746" y="39653585"/>
                  </a:cubicBezTo>
                  <a:close/>
                </a:path>
              </a:pathLst>
            </a:custGeom>
            <a:solidFill>
              <a:srgbClr val="FFFCF4"/>
            </a:solidFill>
          </p:spPr>
        </p:sp>
      </p:grpSp>
      <p:sp>
        <p:nvSpPr>
          <p:cNvPr name="TextBox 12" id="12"/>
          <p:cNvSpPr txBox="true"/>
          <p:nvPr/>
        </p:nvSpPr>
        <p:spPr>
          <a:xfrm rot="0">
            <a:off x="595093" y="4222932"/>
            <a:ext cx="8183459" cy="2238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H₀:</a:t>
            </a:r>
            <a:r>
              <a:rPr lang="en-US" sz="4000">
                <a:solidFill>
                  <a:srgbClr val="302F2F"/>
                </a:solidFill>
                <a:latin typeface="Copperplate Gothic 29 BC"/>
                <a:ea typeface="Copperplate Gothic 29 BC"/>
                <a:cs typeface="Copperplate Gothic 29 BC"/>
                <a:sym typeface="Copperplate Gothic 29 BC"/>
              </a:rPr>
              <a:t> THERE IS NO SIGNIFICANT DIFFERENCE IN POPULARITY BETWEEN TRACKS OF DIFFERENT LENGTHS (SHORT, MODERATE, AND LONG).</a:t>
            </a:r>
          </a:p>
        </p:txBody>
      </p:sp>
      <p:grpSp>
        <p:nvGrpSpPr>
          <p:cNvPr name="Group 13" id="13"/>
          <p:cNvGrpSpPr/>
          <p:nvPr/>
        </p:nvGrpSpPr>
        <p:grpSpPr>
          <a:xfrm rot="-5400000">
            <a:off x="11957740" y="1138683"/>
            <a:ext cx="3021974" cy="8435450"/>
            <a:chOff x="0" y="0"/>
            <a:chExt cx="14636773" cy="40856655"/>
          </a:xfrm>
        </p:grpSpPr>
        <p:sp>
          <p:nvSpPr>
            <p:cNvPr name="Freeform 14" id="14"/>
            <p:cNvSpPr/>
            <p:nvPr/>
          </p:nvSpPr>
          <p:spPr>
            <a:xfrm flipH="false" flipV="false" rot="0">
              <a:off x="-50165" y="-508"/>
              <a:ext cx="14701162" cy="40860085"/>
            </a:xfrm>
            <a:custGeom>
              <a:avLst/>
              <a:gdLst/>
              <a:ahLst/>
              <a:cxnLst/>
              <a:rect r="r" b="b" t="t" l="l"/>
              <a:pathLst>
                <a:path h="40860085" w="14701162">
                  <a:moveTo>
                    <a:pt x="14682746" y="39653585"/>
                  </a:moveTo>
                  <a:cubicBezTo>
                    <a:pt x="14669031" y="39958891"/>
                    <a:pt x="14629153" y="40296585"/>
                    <a:pt x="14419094" y="40535854"/>
                  </a:cubicBezTo>
                  <a:cubicBezTo>
                    <a:pt x="14336419" y="40630087"/>
                    <a:pt x="14229103" y="40698793"/>
                    <a:pt x="14110866" y="40739181"/>
                  </a:cubicBezTo>
                  <a:cubicBezTo>
                    <a:pt x="13999741" y="40777154"/>
                    <a:pt x="13883790" y="40785153"/>
                    <a:pt x="13767458" y="40792520"/>
                  </a:cubicBezTo>
                  <a:cubicBezTo>
                    <a:pt x="13513077" y="40808650"/>
                    <a:pt x="13258443" y="40823635"/>
                    <a:pt x="13003807" y="40835572"/>
                  </a:cubicBezTo>
                  <a:cubicBezTo>
                    <a:pt x="12490152" y="40849416"/>
                    <a:pt x="10837085" y="40860085"/>
                    <a:pt x="9182603" y="40856148"/>
                  </a:cubicBezTo>
                  <a:cubicBezTo>
                    <a:pt x="7681942" y="40852591"/>
                    <a:pt x="6181990" y="40841286"/>
                    <a:pt x="4681329" y="40835826"/>
                  </a:cubicBezTo>
                  <a:cubicBezTo>
                    <a:pt x="3637174" y="40832016"/>
                    <a:pt x="2593021" y="40828081"/>
                    <a:pt x="1903222" y="40830493"/>
                  </a:cubicBezTo>
                  <a:cubicBezTo>
                    <a:pt x="1724279" y="40832778"/>
                    <a:pt x="1545209" y="40836843"/>
                    <a:pt x="1366266" y="40830875"/>
                  </a:cubicBezTo>
                  <a:cubicBezTo>
                    <a:pt x="1203325" y="40825411"/>
                    <a:pt x="1034288" y="40815762"/>
                    <a:pt x="877824" y="40766231"/>
                  </a:cubicBezTo>
                  <a:cubicBezTo>
                    <a:pt x="717296" y="40715431"/>
                    <a:pt x="571881" y="40621960"/>
                    <a:pt x="459994" y="40495974"/>
                  </a:cubicBezTo>
                  <a:cubicBezTo>
                    <a:pt x="340233" y="40361229"/>
                    <a:pt x="253238" y="40191810"/>
                    <a:pt x="219710" y="40014391"/>
                  </a:cubicBezTo>
                  <a:cubicBezTo>
                    <a:pt x="199390" y="39906950"/>
                    <a:pt x="195072" y="39797347"/>
                    <a:pt x="194056" y="39688256"/>
                  </a:cubicBezTo>
                  <a:cubicBezTo>
                    <a:pt x="192913" y="39573066"/>
                    <a:pt x="193040" y="39457749"/>
                    <a:pt x="191897" y="39342562"/>
                  </a:cubicBezTo>
                  <a:cubicBezTo>
                    <a:pt x="187452" y="38867199"/>
                    <a:pt x="175260" y="30377330"/>
                    <a:pt x="155702" y="21712532"/>
                  </a:cubicBezTo>
                  <a:cubicBezTo>
                    <a:pt x="136144" y="13084801"/>
                    <a:pt x="109093" y="445938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3881733" y="1016"/>
                    <a:pt x="6247206" y="508"/>
                  </a:cubicBezTo>
                  <a:cubicBezTo>
                    <a:pt x="8665135" y="0"/>
                    <a:pt x="11083063" y="8509"/>
                    <a:pt x="12888745" y="20447"/>
                  </a:cubicBezTo>
                  <a:cubicBezTo>
                    <a:pt x="13117219" y="26797"/>
                    <a:pt x="13345564" y="34036"/>
                    <a:pt x="13574037" y="41783"/>
                  </a:cubicBezTo>
                  <a:cubicBezTo>
                    <a:pt x="13680336" y="45339"/>
                    <a:pt x="13787396" y="45339"/>
                    <a:pt x="13892934" y="60325"/>
                  </a:cubicBezTo>
                  <a:cubicBezTo>
                    <a:pt x="13985009" y="73406"/>
                    <a:pt x="14075306" y="97409"/>
                    <a:pt x="14161031" y="133604"/>
                  </a:cubicBezTo>
                  <a:cubicBezTo>
                    <a:pt x="14288921" y="187579"/>
                    <a:pt x="14431287" y="273050"/>
                    <a:pt x="14491104" y="404368"/>
                  </a:cubicBezTo>
                  <a:cubicBezTo>
                    <a:pt x="14540634" y="513207"/>
                    <a:pt x="14559557" y="634619"/>
                    <a:pt x="14574289" y="752348"/>
                  </a:cubicBezTo>
                  <a:cubicBezTo>
                    <a:pt x="14608706" y="1026287"/>
                    <a:pt x="14607436" y="1304036"/>
                    <a:pt x="14605785" y="1579753"/>
                  </a:cubicBezTo>
                  <a:cubicBezTo>
                    <a:pt x="14603753" y="1908302"/>
                    <a:pt x="14605277" y="5979207"/>
                    <a:pt x="14602991" y="11975059"/>
                  </a:cubicBezTo>
                  <a:cubicBezTo>
                    <a:pt x="14600451" y="18362454"/>
                    <a:pt x="14608197" y="24738260"/>
                    <a:pt x="14630043" y="31114076"/>
                  </a:cubicBezTo>
                  <a:cubicBezTo>
                    <a:pt x="14655315" y="38541706"/>
                    <a:pt x="14701162" y="39245024"/>
                    <a:pt x="14682746" y="39653585"/>
                  </a:cubicBezTo>
                  <a:close/>
                </a:path>
              </a:pathLst>
            </a:custGeom>
            <a:solidFill>
              <a:srgbClr val="FFFCF4"/>
            </a:solidFill>
          </p:spPr>
        </p:sp>
      </p:grpSp>
      <p:sp>
        <p:nvSpPr>
          <p:cNvPr name="TextBox 15" id="15"/>
          <p:cNvSpPr txBox="true"/>
          <p:nvPr/>
        </p:nvSpPr>
        <p:spPr>
          <a:xfrm rot="0">
            <a:off x="9492411" y="4222932"/>
            <a:ext cx="7647234" cy="2238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H₁:</a:t>
            </a:r>
            <a:r>
              <a:rPr lang="en-US" sz="4000">
                <a:solidFill>
                  <a:srgbClr val="302F2F"/>
                </a:solidFill>
                <a:latin typeface="Copperplate Gothic 29 BC"/>
                <a:ea typeface="Copperplate Gothic 29 BC"/>
                <a:cs typeface="Copperplate Gothic 29 BC"/>
                <a:sym typeface="Copperplate Gothic 29 BC"/>
              </a:rPr>
              <a:t> TRACKS WITH MODERATE LENGTH (3 TO 4 MINUTES) ARE MORE POPULAR THAN SHORTER OR LONGER TRACKS.</a:t>
            </a:r>
          </a:p>
        </p:txBody>
      </p:sp>
      <p:sp>
        <p:nvSpPr>
          <p:cNvPr name="Freeform 16" id="16"/>
          <p:cNvSpPr/>
          <p:nvPr/>
        </p:nvSpPr>
        <p:spPr>
          <a:xfrm flipH="false" flipV="false" rot="0">
            <a:off x="5420175" y="7826433"/>
            <a:ext cx="7315200" cy="2460567"/>
          </a:xfrm>
          <a:custGeom>
            <a:avLst/>
            <a:gdLst/>
            <a:ahLst/>
            <a:cxnLst/>
            <a:rect r="r" b="b" t="t" l="l"/>
            <a:pathLst>
              <a:path h="2460567" w="7315200">
                <a:moveTo>
                  <a:pt x="0" y="0"/>
                </a:moveTo>
                <a:lnTo>
                  <a:pt x="7315200" y="0"/>
                </a:lnTo>
                <a:lnTo>
                  <a:pt x="7315200" y="2460567"/>
                </a:lnTo>
                <a:lnTo>
                  <a:pt x="0" y="24605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121930"/>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75151" y="160226"/>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1. COLLECT DATA FROM SPOTIFY WEB API</a:t>
              </a:r>
            </a:p>
          </p:txBody>
        </p:sp>
      </p:grpSp>
      <p:sp>
        <p:nvSpPr>
          <p:cNvPr name="Freeform 11" id="11"/>
          <p:cNvSpPr/>
          <p:nvPr/>
        </p:nvSpPr>
        <p:spPr>
          <a:xfrm flipH="false" flipV="false" rot="0">
            <a:off x="11898222" y="9398514"/>
            <a:ext cx="4341647" cy="422627"/>
          </a:xfrm>
          <a:custGeom>
            <a:avLst/>
            <a:gdLst/>
            <a:ahLst/>
            <a:cxnLst/>
            <a:rect r="r" b="b" t="t" l="l"/>
            <a:pathLst>
              <a:path h="422627" w="4341647">
                <a:moveTo>
                  <a:pt x="0" y="0"/>
                </a:moveTo>
                <a:lnTo>
                  <a:pt x="4341647" y="0"/>
                </a:lnTo>
                <a:lnTo>
                  <a:pt x="4341647" y="422627"/>
                </a:lnTo>
                <a:lnTo>
                  <a:pt x="0" y="422627"/>
                </a:lnTo>
                <a:lnTo>
                  <a:pt x="0" y="0"/>
                </a:lnTo>
                <a:close/>
              </a:path>
            </a:pathLst>
          </a:custGeom>
          <a:blipFill>
            <a:blip r:embed="rId6"/>
            <a:stretch>
              <a:fillRect l="-5923" t="-15213" r="-2961" b="-19016"/>
            </a:stretch>
          </a:blipFill>
        </p:spPr>
      </p:sp>
      <p:sp>
        <p:nvSpPr>
          <p:cNvPr name="Freeform 12" id="12"/>
          <p:cNvSpPr/>
          <p:nvPr/>
        </p:nvSpPr>
        <p:spPr>
          <a:xfrm flipH="false" flipV="false" rot="0">
            <a:off x="10015723" y="1121930"/>
            <a:ext cx="7830235" cy="8276584"/>
          </a:xfrm>
          <a:custGeom>
            <a:avLst/>
            <a:gdLst/>
            <a:ahLst/>
            <a:cxnLst/>
            <a:rect r="r" b="b" t="t" l="l"/>
            <a:pathLst>
              <a:path h="8276584" w="7830235">
                <a:moveTo>
                  <a:pt x="0" y="0"/>
                </a:moveTo>
                <a:lnTo>
                  <a:pt x="7830235" y="0"/>
                </a:lnTo>
                <a:lnTo>
                  <a:pt x="7830235" y="8276584"/>
                </a:lnTo>
                <a:lnTo>
                  <a:pt x="0" y="8276584"/>
                </a:lnTo>
                <a:lnTo>
                  <a:pt x="0" y="0"/>
                </a:lnTo>
                <a:close/>
              </a:path>
            </a:pathLst>
          </a:custGeom>
          <a:blipFill>
            <a:blip r:embed="rId7"/>
            <a:stretch>
              <a:fillRect l="0" t="0" r="0" b="0"/>
            </a:stretch>
          </a:blipFill>
          <a:ln w="9525" cap="sq">
            <a:solidFill>
              <a:srgbClr val="000000"/>
            </a:solidFill>
            <a:prstDash val="solid"/>
            <a:miter/>
          </a:ln>
        </p:spPr>
      </p:sp>
      <p:sp>
        <p:nvSpPr>
          <p:cNvPr name="Freeform 13" id="13"/>
          <p:cNvSpPr/>
          <p:nvPr/>
        </p:nvSpPr>
        <p:spPr>
          <a:xfrm flipH="false" flipV="false" rot="0">
            <a:off x="442042" y="2258820"/>
            <a:ext cx="4464865" cy="407102"/>
          </a:xfrm>
          <a:custGeom>
            <a:avLst/>
            <a:gdLst/>
            <a:ahLst/>
            <a:cxnLst/>
            <a:rect r="r" b="b" t="t" l="l"/>
            <a:pathLst>
              <a:path h="407102" w="4464865">
                <a:moveTo>
                  <a:pt x="0" y="0"/>
                </a:moveTo>
                <a:lnTo>
                  <a:pt x="4464865" y="0"/>
                </a:lnTo>
                <a:lnTo>
                  <a:pt x="4464865" y="407102"/>
                </a:lnTo>
                <a:lnTo>
                  <a:pt x="0" y="407102"/>
                </a:lnTo>
                <a:lnTo>
                  <a:pt x="0" y="0"/>
                </a:lnTo>
                <a:close/>
              </a:path>
            </a:pathLst>
          </a:custGeom>
          <a:blipFill>
            <a:blip r:embed="rId8"/>
            <a:stretch>
              <a:fillRect l="0" t="0" r="0" b="-4001"/>
            </a:stretch>
          </a:blipFill>
          <a:ln w="9525" cap="sq">
            <a:solidFill>
              <a:srgbClr val="000000"/>
            </a:solidFill>
            <a:prstDash val="solid"/>
            <a:miter/>
          </a:ln>
        </p:spPr>
      </p:sp>
      <p:sp>
        <p:nvSpPr>
          <p:cNvPr name="Freeform 14" id="14"/>
          <p:cNvSpPr/>
          <p:nvPr/>
        </p:nvSpPr>
        <p:spPr>
          <a:xfrm flipH="false" flipV="false" rot="0">
            <a:off x="442042" y="2737115"/>
            <a:ext cx="8274088" cy="3224332"/>
          </a:xfrm>
          <a:custGeom>
            <a:avLst/>
            <a:gdLst/>
            <a:ahLst/>
            <a:cxnLst/>
            <a:rect r="r" b="b" t="t" l="l"/>
            <a:pathLst>
              <a:path h="3224332" w="8274088">
                <a:moveTo>
                  <a:pt x="0" y="0"/>
                </a:moveTo>
                <a:lnTo>
                  <a:pt x="8274088" y="0"/>
                </a:lnTo>
                <a:lnTo>
                  <a:pt x="8274088" y="3224332"/>
                </a:lnTo>
                <a:lnTo>
                  <a:pt x="0" y="3224332"/>
                </a:lnTo>
                <a:lnTo>
                  <a:pt x="0" y="0"/>
                </a:lnTo>
                <a:close/>
              </a:path>
            </a:pathLst>
          </a:custGeom>
          <a:blipFill>
            <a:blip r:embed="rId9"/>
            <a:stretch>
              <a:fillRect l="0" t="0" r="0" b="-112989"/>
            </a:stretch>
          </a:blipFill>
        </p:spPr>
      </p:sp>
      <p:sp>
        <p:nvSpPr>
          <p:cNvPr name="TextBox 15" id="15"/>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Freeform 16" id="16"/>
          <p:cNvSpPr/>
          <p:nvPr/>
        </p:nvSpPr>
        <p:spPr>
          <a:xfrm flipH="false" flipV="false" rot="0">
            <a:off x="442042" y="7260261"/>
            <a:ext cx="6947285" cy="2798515"/>
          </a:xfrm>
          <a:custGeom>
            <a:avLst/>
            <a:gdLst/>
            <a:ahLst/>
            <a:cxnLst/>
            <a:rect r="r" b="b" t="t" l="l"/>
            <a:pathLst>
              <a:path h="2798515" w="6947285">
                <a:moveTo>
                  <a:pt x="0" y="0"/>
                </a:moveTo>
                <a:lnTo>
                  <a:pt x="6947286" y="0"/>
                </a:lnTo>
                <a:lnTo>
                  <a:pt x="6947286" y="2798515"/>
                </a:lnTo>
                <a:lnTo>
                  <a:pt x="0" y="2798515"/>
                </a:lnTo>
                <a:lnTo>
                  <a:pt x="0" y="0"/>
                </a:lnTo>
                <a:close/>
              </a:path>
            </a:pathLst>
          </a:custGeom>
          <a:blipFill>
            <a:blip r:embed="rId10"/>
            <a:stretch>
              <a:fillRect l="0" t="0" r="0" b="0"/>
            </a:stretch>
          </a:blipFill>
          <a:ln w="9525" cap="sq">
            <a:solidFill>
              <a:srgbClr val="000000"/>
            </a:solidFill>
            <a:prstDash val="solid"/>
            <a:miter/>
          </a:ln>
        </p:spPr>
      </p:sp>
      <p:grpSp>
        <p:nvGrpSpPr>
          <p:cNvPr name="Group 17" id="17"/>
          <p:cNvGrpSpPr/>
          <p:nvPr/>
        </p:nvGrpSpPr>
        <p:grpSpPr>
          <a:xfrm rot="0">
            <a:off x="442042" y="6142422"/>
            <a:ext cx="9223056" cy="936865"/>
            <a:chOff x="0" y="0"/>
            <a:chExt cx="12297409" cy="1249153"/>
          </a:xfrm>
        </p:grpSpPr>
        <p:grpSp>
          <p:nvGrpSpPr>
            <p:cNvPr name="Group 18" id="18"/>
            <p:cNvGrpSpPr/>
            <p:nvPr/>
          </p:nvGrpSpPr>
          <p:grpSpPr>
            <a:xfrm rot="-5400000">
              <a:off x="5524128" y="-5524128"/>
              <a:ext cx="1249153" cy="12297409"/>
              <a:chOff x="0" y="0"/>
              <a:chExt cx="4537654" cy="44671387"/>
            </a:xfrm>
          </p:grpSpPr>
          <p:sp>
            <p:nvSpPr>
              <p:cNvPr name="Freeform 19" id="1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20" id="20"/>
            <p:cNvSpPr txBox="true"/>
            <p:nvPr/>
          </p:nvSpPr>
          <p:spPr>
            <a:xfrm rot="0">
              <a:off x="275151" y="189601"/>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2. PREPROCESS DATA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1803848" y="7829142"/>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323163"/>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94201" y="187325"/>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3. EXPLORATORY DATA ANALYSIS</a:t>
              </a:r>
            </a:p>
          </p:txBody>
        </p:sp>
      </p:grpSp>
      <p:sp>
        <p:nvSpPr>
          <p:cNvPr name="Freeform 11" id="11"/>
          <p:cNvSpPr/>
          <p:nvPr/>
        </p:nvSpPr>
        <p:spPr>
          <a:xfrm flipH="false" flipV="false" rot="0">
            <a:off x="442042" y="2772592"/>
            <a:ext cx="9549659" cy="6207278"/>
          </a:xfrm>
          <a:custGeom>
            <a:avLst/>
            <a:gdLst/>
            <a:ahLst/>
            <a:cxnLst/>
            <a:rect r="r" b="b" t="t" l="l"/>
            <a:pathLst>
              <a:path h="6207278" w="9549659">
                <a:moveTo>
                  <a:pt x="0" y="0"/>
                </a:moveTo>
                <a:lnTo>
                  <a:pt x="9549659" y="0"/>
                </a:lnTo>
                <a:lnTo>
                  <a:pt x="9549659" y="6207279"/>
                </a:lnTo>
                <a:lnTo>
                  <a:pt x="0" y="6207279"/>
                </a:lnTo>
                <a:lnTo>
                  <a:pt x="0" y="0"/>
                </a:lnTo>
                <a:close/>
              </a:path>
            </a:pathLst>
          </a:custGeom>
          <a:blipFill>
            <a:blip r:embed="rId6"/>
            <a:stretch>
              <a:fillRect l="0" t="0" r="0" b="0"/>
            </a:stretch>
          </a:blipFill>
        </p:spPr>
      </p:sp>
      <p:sp>
        <p:nvSpPr>
          <p:cNvPr name="TextBox 12" id="12"/>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13" id="13"/>
          <p:cNvSpPr txBox="true"/>
          <p:nvPr/>
        </p:nvSpPr>
        <p:spPr>
          <a:xfrm rot="0">
            <a:off x="10190384" y="3202385"/>
            <a:ext cx="7954330" cy="4821089"/>
          </a:xfrm>
          <a:prstGeom prst="rect">
            <a:avLst/>
          </a:prstGeom>
        </p:spPr>
        <p:txBody>
          <a:bodyPr anchor="t" rtlCol="false" tIns="0" lIns="0" bIns="0" rIns="0">
            <a:spAutoFit/>
          </a:bodyPr>
          <a:lstStyle/>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median popularity score for all track length categories (short, moderate, and long) is quite similar, around 55 to 60.</a:t>
            </a:r>
          </a:p>
          <a:p>
            <a:pPr algn="l">
              <a:lnSpc>
                <a:spcPts val="2704"/>
              </a:lnSpc>
            </a:pPr>
          </a:p>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All three categories contain a few outliers above the 80th percentile, indicating that some tracks achieve a high popularity score, regardless of length.</a:t>
            </a:r>
          </a:p>
          <a:p>
            <a:pPr algn="l">
              <a:lnSpc>
                <a:spcPts val="2704"/>
              </a:lnSpc>
            </a:pPr>
          </a:p>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lower and upper whiskers show that the popularity distribution spans a wide range in each category, with minimum values close to 0 and maximum values near 100. The range of popularity is similar for all track lengths.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323163"/>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94201" y="187325"/>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3. EXPLORATORY DATA ANALYSIS</a:t>
              </a:r>
            </a:p>
          </p:txBody>
        </p:sp>
      </p:grpSp>
      <p:sp>
        <p:nvSpPr>
          <p:cNvPr name="Freeform 11" id="11"/>
          <p:cNvSpPr/>
          <p:nvPr/>
        </p:nvSpPr>
        <p:spPr>
          <a:xfrm flipH="false" flipV="false" rot="0">
            <a:off x="442042" y="2660077"/>
            <a:ext cx="9455736" cy="6299884"/>
          </a:xfrm>
          <a:custGeom>
            <a:avLst/>
            <a:gdLst/>
            <a:ahLst/>
            <a:cxnLst/>
            <a:rect r="r" b="b" t="t" l="l"/>
            <a:pathLst>
              <a:path h="6299884" w="9455736">
                <a:moveTo>
                  <a:pt x="0" y="0"/>
                </a:moveTo>
                <a:lnTo>
                  <a:pt x="9455736" y="0"/>
                </a:lnTo>
                <a:lnTo>
                  <a:pt x="9455736" y="6299884"/>
                </a:lnTo>
                <a:lnTo>
                  <a:pt x="0" y="6299884"/>
                </a:lnTo>
                <a:lnTo>
                  <a:pt x="0" y="0"/>
                </a:lnTo>
                <a:close/>
              </a:path>
            </a:pathLst>
          </a:custGeom>
          <a:blipFill>
            <a:blip r:embed="rId6"/>
            <a:stretch>
              <a:fillRect l="0" t="0" r="0" b="0"/>
            </a:stretch>
          </a:blipFill>
        </p:spPr>
      </p:sp>
      <p:sp>
        <p:nvSpPr>
          <p:cNvPr name="AutoShape 12" id="12"/>
          <p:cNvSpPr/>
          <p:nvPr/>
        </p:nvSpPr>
        <p:spPr>
          <a:xfrm>
            <a:off x="686695" y="5406391"/>
            <a:ext cx="9182508" cy="0"/>
          </a:xfrm>
          <a:prstGeom prst="line">
            <a:avLst/>
          </a:prstGeom>
          <a:ln cap="flat" w="28575">
            <a:solidFill>
              <a:srgbClr val="FF3131"/>
            </a:solidFill>
            <a:prstDash val="solid"/>
            <a:headEnd type="none" len="sm" w="sm"/>
            <a:tailEnd type="none" len="sm" w="sm"/>
          </a:ln>
        </p:spPr>
      </p:sp>
      <p:sp>
        <p:nvSpPr>
          <p:cNvPr name="AutoShape 13" id="13"/>
          <p:cNvSpPr/>
          <p:nvPr/>
        </p:nvSpPr>
        <p:spPr>
          <a:xfrm>
            <a:off x="686695" y="5968972"/>
            <a:ext cx="9182508" cy="0"/>
          </a:xfrm>
          <a:prstGeom prst="line">
            <a:avLst/>
          </a:prstGeom>
          <a:ln cap="flat" w="28575">
            <a:solidFill>
              <a:srgbClr val="FF3131"/>
            </a:solidFill>
            <a:prstDash val="solid"/>
            <a:headEnd type="none" len="sm" w="sm"/>
            <a:tailEnd type="none" len="sm" w="sm"/>
          </a:ln>
        </p:spPr>
      </p:sp>
      <p:sp>
        <p:nvSpPr>
          <p:cNvPr name="TextBox 14" id="14"/>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15" id="15"/>
          <p:cNvSpPr txBox="true"/>
          <p:nvPr/>
        </p:nvSpPr>
        <p:spPr>
          <a:xfrm rot="0">
            <a:off x="10045722" y="3695934"/>
            <a:ext cx="7954330" cy="3449489"/>
          </a:xfrm>
          <a:prstGeom prst="rect">
            <a:avLst/>
          </a:prstGeom>
        </p:spPr>
        <p:txBody>
          <a:bodyPr anchor="t" rtlCol="false" tIns="0" lIns="0" bIns="0" rIns="0">
            <a:spAutoFit/>
          </a:bodyPr>
          <a:lstStyle/>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All three track length categories have a similar shape and a concentration of tracks with popularity scores around 45 to 55.</a:t>
            </a:r>
          </a:p>
          <a:p>
            <a:pPr algn="l">
              <a:lnSpc>
                <a:spcPts val="2704"/>
              </a:lnSpc>
            </a:pPr>
          </a:p>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median popularity is approximately the same for all categories, slightly above 50, and there are no significant visible differences in terms of central tendency between short, moderate, and long tracks.</a:t>
            </a:r>
          </a:p>
          <a:p>
            <a:pPr algn="l">
              <a:lnSpc>
                <a:spcPts val="270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323163"/>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94201" y="187325"/>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3. EXPLORATORY DATA ANALYSIS</a:t>
              </a:r>
            </a:p>
          </p:txBody>
        </p:sp>
      </p:grpSp>
      <p:sp>
        <p:nvSpPr>
          <p:cNvPr name="Freeform 11" id="11"/>
          <p:cNvSpPr/>
          <p:nvPr/>
        </p:nvSpPr>
        <p:spPr>
          <a:xfrm flipH="false" flipV="false" rot="0">
            <a:off x="442042" y="2422050"/>
            <a:ext cx="11758639" cy="7437339"/>
          </a:xfrm>
          <a:custGeom>
            <a:avLst/>
            <a:gdLst/>
            <a:ahLst/>
            <a:cxnLst/>
            <a:rect r="r" b="b" t="t" l="l"/>
            <a:pathLst>
              <a:path h="7437339" w="11758639">
                <a:moveTo>
                  <a:pt x="0" y="0"/>
                </a:moveTo>
                <a:lnTo>
                  <a:pt x="11758639" y="0"/>
                </a:lnTo>
                <a:lnTo>
                  <a:pt x="11758639" y="7437339"/>
                </a:lnTo>
                <a:lnTo>
                  <a:pt x="0" y="7437339"/>
                </a:lnTo>
                <a:lnTo>
                  <a:pt x="0" y="0"/>
                </a:lnTo>
                <a:close/>
              </a:path>
            </a:pathLst>
          </a:custGeom>
          <a:blipFill>
            <a:blip r:embed="rId6"/>
            <a:stretch>
              <a:fillRect l="0" t="0" r="0" b="0"/>
            </a:stretch>
          </a:blipFill>
        </p:spPr>
      </p:sp>
      <p:sp>
        <p:nvSpPr>
          <p:cNvPr name="TextBox 12" id="12"/>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13" id="13"/>
          <p:cNvSpPr txBox="true"/>
          <p:nvPr/>
        </p:nvSpPr>
        <p:spPr>
          <a:xfrm rot="0">
            <a:off x="12200681" y="3505434"/>
            <a:ext cx="5799370" cy="4135289"/>
          </a:xfrm>
          <a:prstGeom prst="rect">
            <a:avLst/>
          </a:prstGeom>
        </p:spPr>
        <p:txBody>
          <a:bodyPr anchor="t" rtlCol="false" tIns="0" lIns="0" bIns="0" rIns="0">
            <a:spAutoFit/>
          </a:bodyPr>
          <a:lstStyle/>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peaks for all categories occur in the 50-60 popularity range, with moderate-length tracks showing a very slight shift toward the higher popularity range compared to the short and long tracks.</a:t>
            </a:r>
          </a:p>
          <a:p>
            <a:pPr algn="l">
              <a:lnSpc>
                <a:spcPts val="2704"/>
              </a:lnSpc>
            </a:pPr>
          </a:p>
          <a:p>
            <a:pPr algn="l" marL="556063" indent="-278032" lvl="1">
              <a:lnSpc>
                <a:spcPts val="2704"/>
              </a:lnSpc>
              <a:buFont typeface="Arial"/>
              <a:buChar char="•"/>
            </a:pPr>
            <a:r>
              <a:rPr lang="en-US" sz="2575">
                <a:solidFill>
                  <a:srgbClr val="302F2F"/>
                </a:solidFill>
                <a:latin typeface="Canva Sans"/>
                <a:ea typeface="Canva Sans"/>
                <a:cs typeface="Canva Sans"/>
                <a:sym typeface="Canva Sans"/>
              </a:rPr>
              <a:t>The curves largely overlap, indicating minimal differences between the distributions.</a:t>
            </a:r>
          </a:p>
          <a:p>
            <a:pPr algn="l">
              <a:lnSpc>
                <a:spcPts val="270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42042" y="1628561"/>
            <a:ext cx="9223056" cy="936865"/>
            <a:chOff x="0" y="0"/>
            <a:chExt cx="12297409" cy="1249153"/>
          </a:xfrm>
        </p:grpSpPr>
        <p:grpSp>
          <p:nvGrpSpPr>
            <p:cNvPr name="Group 8" id="8"/>
            <p:cNvGrpSpPr/>
            <p:nvPr/>
          </p:nvGrpSpPr>
          <p:grpSpPr>
            <a:xfrm rot="-5400000">
              <a:off x="5524128" y="-5524128"/>
              <a:ext cx="1249153" cy="12297409"/>
              <a:chOff x="0" y="0"/>
              <a:chExt cx="4537654" cy="44671387"/>
            </a:xfrm>
          </p:grpSpPr>
          <p:sp>
            <p:nvSpPr>
              <p:cNvPr name="Freeform 9" id="9"/>
              <p:cNvSpPr/>
              <p:nvPr/>
            </p:nvSpPr>
            <p:spPr>
              <a:xfrm flipH="false" flipV="false" rot="0">
                <a:off x="-50165" y="-508"/>
                <a:ext cx="4602043" cy="44674817"/>
              </a:xfrm>
              <a:custGeom>
                <a:avLst/>
                <a:gdLst/>
                <a:ahLst/>
                <a:cxnLst/>
                <a:rect r="r" b="b" t="t" l="l"/>
                <a:pathLst>
                  <a:path h="44674817" w="4602043">
                    <a:moveTo>
                      <a:pt x="4583628" y="43468317"/>
                    </a:moveTo>
                    <a:cubicBezTo>
                      <a:pt x="4569912" y="43773625"/>
                      <a:pt x="4530034" y="44111316"/>
                      <a:pt x="4319976" y="44350585"/>
                    </a:cubicBezTo>
                    <a:cubicBezTo>
                      <a:pt x="4237299" y="44444818"/>
                      <a:pt x="4129984" y="44513527"/>
                      <a:pt x="4011747" y="44553913"/>
                    </a:cubicBezTo>
                    <a:cubicBezTo>
                      <a:pt x="3900622" y="44591885"/>
                      <a:pt x="3784671" y="44599885"/>
                      <a:pt x="3668339" y="44607252"/>
                    </a:cubicBezTo>
                    <a:cubicBezTo>
                      <a:pt x="3413958" y="44623381"/>
                      <a:pt x="3159323" y="44638366"/>
                      <a:pt x="2904688" y="44650307"/>
                    </a:cubicBezTo>
                    <a:cubicBezTo>
                      <a:pt x="2639526" y="44664148"/>
                      <a:pt x="2535877" y="44674817"/>
                      <a:pt x="2432140" y="44670879"/>
                    </a:cubicBezTo>
                    <a:cubicBezTo>
                      <a:pt x="2338047" y="44667323"/>
                      <a:pt x="2243998" y="44656021"/>
                      <a:pt x="2149905" y="44650558"/>
                    </a:cubicBezTo>
                    <a:cubicBezTo>
                      <a:pt x="2084436" y="44646750"/>
                      <a:pt x="2018967" y="44642813"/>
                      <a:pt x="1903222" y="44645225"/>
                    </a:cubicBezTo>
                    <a:cubicBezTo>
                      <a:pt x="1724279" y="44647510"/>
                      <a:pt x="1545209" y="44651575"/>
                      <a:pt x="1366266" y="44645606"/>
                    </a:cubicBezTo>
                    <a:cubicBezTo>
                      <a:pt x="1203325" y="44640146"/>
                      <a:pt x="1034288" y="44630494"/>
                      <a:pt x="877824" y="44580962"/>
                    </a:cubicBezTo>
                    <a:cubicBezTo>
                      <a:pt x="717296" y="44530162"/>
                      <a:pt x="571881" y="44436692"/>
                      <a:pt x="459994" y="44310706"/>
                    </a:cubicBezTo>
                    <a:cubicBezTo>
                      <a:pt x="340233" y="44175960"/>
                      <a:pt x="253238" y="44006541"/>
                      <a:pt x="219710" y="43829123"/>
                    </a:cubicBezTo>
                    <a:cubicBezTo>
                      <a:pt x="199390" y="43721681"/>
                      <a:pt x="195072" y="43612082"/>
                      <a:pt x="194056" y="43502988"/>
                    </a:cubicBezTo>
                    <a:cubicBezTo>
                      <a:pt x="192913" y="43387798"/>
                      <a:pt x="193040" y="43272484"/>
                      <a:pt x="191897" y="43157294"/>
                    </a:cubicBezTo>
                    <a:cubicBezTo>
                      <a:pt x="187452" y="42681934"/>
                      <a:pt x="175260" y="33313954"/>
                      <a:pt x="155702" y="23751855"/>
                    </a:cubicBezTo>
                    <a:cubicBezTo>
                      <a:pt x="136144" y="14230660"/>
                      <a:pt x="109093" y="471202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6389231"/>
                      <a:pt x="4503872" y="13005996"/>
                    </a:cubicBezTo>
                    <a:cubicBezTo>
                      <a:pt x="4501332" y="20054851"/>
                      <a:pt x="4509079" y="27090920"/>
                      <a:pt x="4530923" y="34126992"/>
                    </a:cubicBezTo>
                    <a:cubicBezTo>
                      <a:pt x="4556196" y="42323810"/>
                      <a:pt x="4602043" y="43059759"/>
                      <a:pt x="4583628" y="43468317"/>
                    </a:cubicBezTo>
                    <a:close/>
                  </a:path>
                </a:pathLst>
              </a:custGeom>
              <a:solidFill>
                <a:srgbClr val="FFFCF4"/>
              </a:solidFill>
            </p:spPr>
          </p:sp>
        </p:grpSp>
        <p:sp>
          <p:nvSpPr>
            <p:cNvPr name="TextBox 10" id="10"/>
            <p:cNvSpPr txBox="true"/>
            <p:nvPr/>
          </p:nvSpPr>
          <p:spPr>
            <a:xfrm rot="0">
              <a:off x="294201" y="187325"/>
              <a:ext cx="11747106" cy="8413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Bold"/>
                  <a:ea typeface="Copperplate Gothic 29 BC Bold"/>
                  <a:cs typeface="Copperplate Gothic 29 BC Bold"/>
                  <a:sym typeface="Copperplate Gothic 29 BC Bold"/>
                </a:rPr>
                <a:t>3. EXPLORATORY DATA ANALYSIS</a:t>
              </a:r>
            </a:p>
          </p:txBody>
        </p:sp>
      </p:grpSp>
      <p:grpSp>
        <p:nvGrpSpPr>
          <p:cNvPr name="Group 11" id="11"/>
          <p:cNvGrpSpPr/>
          <p:nvPr/>
        </p:nvGrpSpPr>
        <p:grpSpPr>
          <a:xfrm rot="0">
            <a:off x="1478761" y="7054908"/>
            <a:ext cx="1912743" cy="1543050"/>
            <a:chOff x="0" y="0"/>
            <a:chExt cx="1007535" cy="812800"/>
          </a:xfrm>
        </p:grpSpPr>
        <p:sp>
          <p:nvSpPr>
            <p:cNvPr name="Freeform 12" id="12"/>
            <p:cNvSpPr/>
            <p:nvPr/>
          </p:nvSpPr>
          <p:spPr>
            <a:xfrm flipH="false" flipV="false" rot="0">
              <a:off x="0" y="0"/>
              <a:ext cx="1007535" cy="812800"/>
            </a:xfrm>
            <a:custGeom>
              <a:avLst/>
              <a:gdLst/>
              <a:ahLst/>
              <a:cxnLst/>
              <a:rect r="r" b="b" t="t" l="l"/>
              <a:pathLst>
                <a:path h="812800" w="1007535">
                  <a:moveTo>
                    <a:pt x="1007535" y="406400"/>
                  </a:moveTo>
                  <a:lnTo>
                    <a:pt x="601135" y="0"/>
                  </a:lnTo>
                  <a:lnTo>
                    <a:pt x="601135" y="203200"/>
                  </a:lnTo>
                  <a:lnTo>
                    <a:pt x="0" y="203200"/>
                  </a:lnTo>
                  <a:lnTo>
                    <a:pt x="0" y="609600"/>
                  </a:lnTo>
                  <a:lnTo>
                    <a:pt x="601135" y="609600"/>
                  </a:lnTo>
                  <a:lnTo>
                    <a:pt x="601135" y="812800"/>
                  </a:lnTo>
                  <a:lnTo>
                    <a:pt x="1007535" y="406400"/>
                  </a:lnTo>
                  <a:close/>
                </a:path>
              </a:pathLst>
            </a:custGeom>
            <a:solidFill>
              <a:srgbClr val="1DB954"/>
            </a:solidFill>
          </p:spPr>
        </p:sp>
        <p:sp>
          <p:nvSpPr>
            <p:cNvPr name="TextBox 13" id="13"/>
            <p:cNvSpPr txBox="true"/>
            <p:nvPr/>
          </p:nvSpPr>
          <p:spPr>
            <a:xfrm>
              <a:off x="0" y="165100"/>
              <a:ext cx="905935" cy="444500"/>
            </a:xfrm>
            <a:prstGeom prst="rect">
              <a:avLst/>
            </a:prstGeom>
          </p:spPr>
          <p:txBody>
            <a:bodyPr anchor="ctr" rtlCol="false" tIns="50800" lIns="50800" bIns="50800" rIns="50800"/>
            <a:lstStyle/>
            <a:p>
              <a:pPr algn="ctr">
                <a:lnSpc>
                  <a:spcPts val="3047"/>
                </a:lnSpc>
              </a:pPr>
            </a:p>
          </p:txBody>
        </p:sp>
      </p:grpSp>
      <p:sp>
        <p:nvSpPr>
          <p:cNvPr name="TextBox 14" id="14"/>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15" id="15"/>
          <p:cNvSpPr txBox="true"/>
          <p:nvPr/>
        </p:nvSpPr>
        <p:spPr>
          <a:xfrm rot="0">
            <a:off x="2099859" y="3943801"/>
            <a:ext cx="14088282" cy="1992895"/>
          </a:xfrm>
          <a:prstGeom prst="rect">
            <a:avLst/>
          </a:prstGeom>
        </p:spPr>
        <p:txBody>
          <a:bodyPr anchor="t" rtlCol="false" tIns="0" lIns="0" bIns="0" rIns="0">
            <a:spAutoFit/>
          </a:bodyPr>
          <a:lstStyle/>
          <a:p>
            <a:pPr algn="l">
              <a:lnSpc>
                <a:spcPts val="3907"/>
              </a:lnSpc>
            </a:pPr>
            <a:r>
              <a:rPr lang="en-US" sz="3458">
                <a:solidFill>
                  <a:srgbClr val="302F2F"/>
                </a:solidFill>
                <a:latin typeface="Canva Sans"/>
                <a:ea typeface="Canva Sans"/>
                <a:cs typeface="Canva Sans"/>
                <a:sym typeface="Canva Sans"/>
              </a:rPr>
              <a:t>Based on the box, violin, and density plots, </a:t>
            </a:r>
            <a:r>
              <a:rPr lang="en-US" sz="3458" b="true">
                <a:solidFill>
                  <a:srgbClr val="302F2F"/>
                </a:solidFill>
                <a:latin typeface="Canva Sans Bold"/>
                <a:ea typeface="Canva Sans Bold"/>
                <a:cs typeface="Canva Sans Bold"/>
                <a:sym typeface="Canva Sans Bold"/>
              </a:rPr>
              <a:t>the data does not</a:t>
            </a:r>
            <a:r>
              <a:rPr lang="en-US" sz="3458">
                <a:solidFill>
                  <a:srgbClr val="302F2F"/>
                </a:solidFill>
                <a:latin typeface="Canva Sans"/>
                <a:ea typeface="Canva Sans"/>
                <a:cs typeface="Canva Sans"/>
                <a:sym typeface="Canva Sans"/>
              </a:rPr>
              <a:t> </a:t>
            </a:r>
            <a:r>
              <a:rPr lang="en-US" sz="3458" b="true">
                <a:solidFill>
                  <a:srgbClr val="302F2F"/>
                </a:solidFill>
                <a:latin typeface="Canva Sans Bold"/>
                <a:ea typeface="Canva Sans Bold"/>
                <a:cs typeface="Canva Sans Bold"/>
                <a:sym typeface="Canva Sans Bold"/>
              </a:rPr>
              <a:t>provide strong evidence to support</a:t>
            </a:r>
            <a:r>
              <a:rPr lang="en-US" sz="3458">
                <a:solidFill>
                  <a:srgbClr val="302F2F"/>
                </a:solidFill>
                <a:latin typeface="Canva Sans"/>
                <a:ea typeface="Canva Sans"/>
                <a:cs typeface="Canva Sans"/>
                <a:sym typeface="Canva Sans"/>
              </a:rPr>
              <a:t> </a:t>
            </a:r>
            <a:r>
              <a:rPr lang="en-US" sz="3458" b="true">
                <a:solidFill>
                  <a:srgbClr val="302F2F"/>
                </a:solidFill>
                <a:latin typeface="Canva Sans Bold"/>
                <a:ea typeface="Canva Sans Bold"/>
                <a:cs typeface="Canva Sans Bold"/>
                <a:sym typeface="Canva Sans Bold"/>
              </a:rPr>
              <a:t>the alternative hypothesis</a:t>
            </a:r>
            <a:r>
              <a:rPr lang="en-US" sz="3458">
                <a:solidFill>
                  <a:srgbClr val="302F2F"/>
                </a:solidFill>
                <a:latin typeface="Canva Sans"/>
                <a:ea typeface="Canva Sans"/>
                <a:cs typeface="Canva Sans"/>
                <a:sym typeface="Canva Sans"/>
              </a:rPr>
              <a:t> (H₁) that tracks of moderate length (3 to 4 minutes) are more popular than shorter or longer tracks.</a:t>
            </a:r>
          </a:p>
        </p:txBody>
      </p:sp>
      <p:sp>
        <p:nvSpPr>
          <p:cNvPr name="TextBox 16" id="16"/>
          <p:cNvSpPr txBox="true"/>
          <p:nvPr/>
        </p:nvSpPr>
        <p:spPr>
          <a:xfrm rot="0">
            <a:off x="580604" y="3221435"/>
            <a:ext cx="10680677" cy="478685"/>
          </a:xfrm>
          <a:prstGeom prst="rect">
            <a:avLst/>
          </a:prstGeom>
        </p:spPr>
        <p:txBody>
          <a:bodyPr anchor="t" rtlCol="false" tIns="0" lIns="0" bIns="0" rIns="0">
            <a:spAutoFit/>
          </a:bodyPr>
          <a:lstStyle/>
          <a:p>
            <a:pPr algn="l">
              <a:lnSpc>
                <a:spcPts val="3631"/>
              </a:lnSpc>
            </a:pPr>
            <a:r>
              <a:rPr lang="en-US" sz="3458">
                <a:solidFill>
                  <a:srgbClr val="302F2F"/>
                </a:solidFill>
                <a:latin typeface="Canva Sans"/>
                <a:ea typeface="Canva Sans"/>
                <a:cs typeface="Canva Sans"/>
                <a:sym typeface="Canva Sans"/>
              </a:rPr>
              <a:t>Conclusion of EDA:</a:t>
            </a:r>
          </a:p>
        </p:txBody>
      </p:sp>
      <p:sp>
        <p:nvSpPr>
          <p:cNvPr name="TextBox 17" id="17"/>
          <p:cNvSpPr txBox="true"/>
          <p:nvPr/>
        </p:nvSpPr>
        <p:spPr>
          <a:xfrm rot="0">
            <a:off x="3918033" y="7087160"/>
            <a:ext cx="11870124" cy="1497595"/>
          </a:xfrm>
          <a:prstGeom prst="rect">
            <a:avLst/>
          </a:prstGeom>
        </p:spPr>
        <p:txBody>
          <a:bodyPr anchor="t" rtlCol="false" tIns="0" lIns="0" bIns="0" rIns="0">
            <a:spAutoFit/>
          </a:bodyPr>
          <a:lstStyle/>
          <a:p>
            <a:pPr algn="l">
              <a:lnSpc>
                <a:spcPts val="3907"/>
              </a:lnSpc>
            </a:pPr>
            <a:r>
              <a:rPr lang="en-US" sz="3458" b="true">
                <a:solidFill>
                  <a:srgbClr val="302F2F"/>
                </a:solidFill>
                <a:latin typeface="Canva Sans Bold"/>
                <a:ea typeface="Canva Sans Bold"/>
                <a:cs typeface="Canva Sans Bold"/>
                <a:sym typeface="Canva Sans Bold"/>
              </a:rPr>
              <a:t>The null hypothesis</a:t>
            </a:r>
            <a:r>
              <a:rPr lang="en-US" sz="3458">
                <a:solidFill>
                  <a:srgbClr val="302F2F"/>
                </a:solidFill>
                <a:latin typeface="Canva Sans"/>
                <a:ea typeface="Canva Sans"/>
                <a:cs typeface="Canva Sans"/>
                <a:sym typeface="Canva Sans"/>
              </a:rPr>
              <a:t> (H₀), which states that there is no significant difference in popularity between tracks of different lengths, </a:t>
            </a:r>
            <a:r>
              <a:rPr lang="en-US" sz="3458" b="true">
                <a:solidFill>
                  <a:srgbClr val="302F2F"/>
                </a:solidFill>
                <a:latin typeface="Canva Sans Bold"/>
                <a:ea typeface="Canva Sans Bold"/>
                <a:cs typeface="Canva Sans Bold"/>
                <a:sym typeface="Canva Sans Bold"/>
              </a:rPr>
              <a:t>appears to hold</a:t>
            </a:r>
            <a:r>
              <a:rPr lang="en-US" sz="3458">
                <a:solidFill>
                  <a:srgbClr val="302F2F"/>
                </a:solidFill>
                <a:latin typeface="Canva Sans"/>
                <a:ea typeface="Canva Sans"/>
                <a:cs typeface="Canva Sans"/>
                <a:sym typeface="Canva Sans"/>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425390" y="-355670"/>
            <a:ext cx="21167355" cy="7058960"/>
            <a:chOff x="0" y="0"/>
            <a:chExt cx="28223140" cy="9411947"/>
          </a:xfrm>
        </p:grpSpPr>
        <p:sp>
          <p:nvSpPr>
            <p:cNvPr name="Freeform 3" id="3"/>
            <p:cNvSpPr/>
            <p:nvPr/>
          </p:nvSpPr>
          <p:spPr>
            <a:xfrm flipH="false" flipV="true" rot="0">
              <a:off x="0"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9399247" y="0"/>
              <a:ext cx="9411947" cy="9411947"/>
            </a:xfrm>
            <a:custGeom>
              <a:avLst/>
              <a:gdLst/>
              <a:ahLst/>
              <a:cxnLst/>
              <a:rect r="r" b="b" t="t" l="l"/>
              <a:pathLst>
                <a:path h="9411947" w="9411947">
                  <a:moveTo>
                    <a:pt x="0" y="9411947"/>
                  </a:moveTo>
                  <a:lnTo>
                    <a:pt x="9411946" y="9411947"/>
                  </a:lnTo>
                  <a:lnTo>
                    <a:pt x="9411946"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8811193" y="0"/>
              <a:ext cx="9411947" cy="9411947"/>
            </a:xfrm>
            <a:custGeom>
              <a:avLst/>
              <a:gdLst/>
              <a:ahLst/>
              <a:cxnLst/>
              <a:rect r="r" b="b" t="t" l="l"/>
              <a:pathLst>
                <a:path h="9411947" w="9411947">
                  <a:moveTo>
                    <a:pt x="0" y="9411947"/>
                  </a:moveTo>
                  <a:lnTo>
                    <a:pt x="9411947" y="9411947"/>
                  </a:lnTo>
                  <a:lnTo>
                    <a:pt x="9411947" y="0"/>
                  </a:lnTo>
                  <a:lnTo>
                    <a:pt x="0" y="0"/>
                  </a:lnTo>
                  <a:lnTo>
                    <a:pt x="0" y="941194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7851780">
            <a:off x="-2109246" y="2985830"/>
            <a:ext cx="3800579" cy="4114800"/>
          </a:xfrm>
          <a:custGeom>
            <a:avLst/>
            <a:gdLst/>
            <a:ahLst/>
            <a:cxnLst/>
            <a:rect r="r" b="b" t="t" l="l"/>
            <a:pathLst>
              <a:path h="4114800" w="3800579">
                <a:moveTo>
                  <a:pt x="0" y="0"/>
                </a:moveTo>
                <a:lnTo>
                  <a:pt x="3800579" y="0"/>
                </a:lnTo>
                <a:lnTo>
                  <a:pt x="380057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21021" y="1121930"/>
            <a:ext cx="7379929" cy="869066"/>
            <a:chOff x="0" y="0"/>
            <a:chExt cx="9839905" cy="1158754"/>
          </a:xfrm>
        </p:grpSpPr>
        <p:grpSp>
          <p:nvGrpSpPr>
            <p:cNvPr name="Group 8" id="8"/>
            <p:cNvGrpSpPr/>
            <p:nvPr/>
          </p:nvGrpSpPr>
          <p:grpSpPr>
            <a:xfrm rot="-5400000">
              <a:off x="4340575" y="-4340575"/>
              <a:ext cx="1158754" cy="9839905"/>
              <a:chOff x="0" y="0"/>
              <a:chExt cx="4537654" cy="38532829"/>
            </a:xfrm>
          </p:grpSpPr>
          <p:sp>
            <p:nvSpPr>
              <p:cNvPr name="Freeform 9" id="9"/>
              <p:cNvSpPr/>
              <p:nvPr/>
            </p:nvSpPr>
            <p:spPr>
              <a:xfrm flipH="false" flipV="false" rot="0">
                <a:off x="-50165" y="-508"/>
                <a:ext cx="4602043" cy="38536258"/>
              </a:xfrm>
              <a:custGeom>
                <a:avLst/>
                <a:gdLst/>
                <a:ahLst/>
                <a:cxnLst/>
                <a:rect r="r" b="b" t="t" l="l"/>
                <a:pathLst>
                  <a:path h="38536258" w="4602043">
                    <a:moveTo>
                      <a:pt x="4583628" y="37329758"/>
                    </a:moveTo>
                    <a:cubicBezTo>
                      <a:pt x="4569912" y="37635067"/>
                      <a:pt x="4530034" y="37972758"/>
                      <a:pt x="4319976" y="38212027"/>
                    </a:cubicBezTo>
                    <a:cubicBezTo>
                      <a:pt x="4237299" y="38306260"/>
                      <a:pt x="4129984" y="38374969"/>
                      <a:pt x="4011747" y="38415354"/>
                    </a:cubicBezTo>
                    <a:cubicBezTo>
                      <a:pt x="3900622" y="38453327"/>
                      <a:pt x="3784671" y="38461329"/>
                      <a:pt x="3668339" y="38468693"/>
                    </a:cubicBezTo>
                    <a:cubicBezTo>
                      <a:pt x="3413958" y="38484823"/>
                      <a:pt x="3159323" y="38499808"/>
                      <a:pt x="2904688" y="38511748"/>
                    </a:cubicBezTo>
                    <a:cubicBezTo>
                      <a:pt x="2639526" y="38525589"/>
                      <a:pt x="2535877" y="38536258"/>
                      <a:pt x="2432140" y="38532320"/>
                    </a:cubicBezTo>
                    <a:cubicBezTo>
                      <a:pt x="2338047" y="38528764"/>
                      <a:pt x="2243998" y="38517462"/>
                      <a:pt x="2149905" y="38512002"/>
                    </a:cubicBezTo>
                    <a:cubicBezTo>
                      <a:pt x="2084436" y="38508192"/>
                      <a:pt x="2018967" y="38504254"/>
                      <a:pt x="1903222" y="38506666"/>
                    </a:cubicBezTo>
                    <a:cubicBezTo>
                      <a:pt x="1724279" y="38508954"/>
                      <a:pt x="1545209" y="38513016"/>
                      <a:pt x="1366266" y="38507048"/>
                    </a:cubicBezTo>
                    <a:cubicBezTo>
                      <a:pt x="1203325" y="38501587"/>
                      <a:pt x="1034288" y="38491935"/>
                      <a:pt x="877824" y="38442407"/>
                    </a:cubicBezTo>
                    <a:cubicBezTo>
                      <a:pt x="717296" y="38391607"/>
                      <a:pt x="571881" y="38298133"/>
                      <a:pt x="459994" y="38172150"/>
                    </a:cubicBezTo>
                    <a:cubicBezTo>
                      <a:pt x="340233" y="38037402"/>
                      <a:pt x="253238" y="37867983"/>
                      <a:pt x="219710" y="37690564"/>
                    </a:cubicBezTo>
                    <a:cubicBezTo>
                      <a:pt x="199390" y="37583123"/>
                      <a:pt x="195072" y="37473523"/>
                      <a:pt x="194056" y="37364429"/>
                    </a:cubicBezTo>
                    <a:cubicBezTo>
                      <a:pt x="192913" y="37249239"/>
                      <a:pt x="193040" y="37133925"/>
                      <a:pt x="191897" y="37018735"/>
                    </a:cubicBezTo>
                    <a:cubicBezTo>
                      <a:pt x="187452" y="36543375"/>
                      <a:pt x="175260" y="28588422"/>
                      <a:pt x="155702" y="20470235"/>
                    </a:cubicBezTo>
                    <a:cubicBezTo>
                      <a:pt x="136144" y="12386776"/>
                      <a:pt x="109093" y="4305490"/>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099770" y="1016"/>
                      <a:pt x="2248087" y="508"/>
                    </a:cubicBezTo>
                    <a:cubicBezTo>
                      <a:pt x="2399694" y="0"/>
                      <a:pt x="2551300" y="8509"/>
                      <a:pt x="2789626" y="20447"/>
                    </a:cubicBezTo>
                    <a:cubicBezTo>
                      <a:pt x="3018099" y="26797"/>
                      <a:pt x="3246445" y="34036"/>
                      <a:pt x="3474918" y="41783"/>
                    </a:cubicBezTo>
                    <a:cubicBezTo>
                      <a:pt x="3581217" y="45339"/>
                      <a:pt x="3688278" y="45339"/>
                      <a:pt x="3793815" y="60325"/>
                    </a:cubicBezTo>
                    <a:cubicBezTo>
                      <a:pt x="3885890" y="73406"/>
                      <a:pt x="3976187" y="97409"/>
                      <a:pt x="4061912" y="133604"/>
                    </a:cubicBezTo>
                    <a:cubicBezTo>
                      <a:pt x="4189801" y="187579"/>
                      <a:pt x="4332168" y="273050"/>
                      <a:pt x="4391985" y="404368"/>
                    </a:cubicBezTo>
                    <a:cubicBezTo>
                      <a:pt x="4441515" y="513207"/>
                      <a:pt x="4460438" y="634619"/>
                      <a:pt x="4475170" y="752348"/>
                    </a:cubicBezTo>
                    <a:cubicBezTo>
                      <a:pt x="4509587" y="1026287"/>
                      <a:pt x="4508317" y="1304036"/>
                      <a:pt x="4506666" y="1579753"/>
                    </a:cubicBezTo>
                    <a:cubicBezTo>
                      <a:pt x="4504634" y="1908302"/>
                      <a:pt x="4506158" y="5729432"/>
                      <a:pt x="4503872" y="11347042"/>
                    </a:cubicBezTo>
                    <a:cubicBezTo>
                      <a:pt x="4501332" y="17331494"/>
                      <a:pt x="4509079" y="23305089"/>
                      <a:pt x="4530923" y="29278690"/>
                    </a:cubicBezTo>
                    <a:cubicBezTo>
                      <a:pt x="4556196" y="36237757"/>
                      <a:pt x="4602043" y="36921200"/>
                      <a:pt x="4583628" y="37329758"/>
                    </a:cubicBezTo>
                    <a:close/>
                  </a:path>
                </a:pathLst>
              </a:custGeom>
              <a:solidFill>
                <a:srgbClr val="FFFCF4"/>
              </a:solidFill>
            </p:spPr>
          </p:sp>
        </p:grpSp>
        <p:sp>
          <p:nvSpPr>
            <p:cNvPr name="TextBox 10" id="10"/>
            <p:cNvSpPr txBox="true"/>
            <p:nvPr/>
          </p:nvSpPr>
          <p:spPr>
            <a:xfrm rot="0">
              <a:off x="235408" y="214313"/>
              <a:ext cx="9399574" cy="763506"/>
            </a:xfrm>
            <a:prstGeom prst="rect">
              <a:avLst/>
            </a:prstGeom>
          </p:spPr>
          <p:txBody>
            <a:bodyPr anchor="t" rtlCol="false" tIns="0" lIns="0" bIns="0" rIns="0">
              <a:spAutoFit/>
            </a:bodyPr>
            <a:lstStyle/>
            <a:p>
              <a:pPr algn="l">
                <a:lnSpc>
                  <a:spcPts val="3896"/>
                </a:lnSpc>
              </a:pPr>
              <a:r>
                <a:rPr lang="en-US" sz="3710">
                  <a:solidFill>
                    <a:srgbClr val="302F2F"/>
                  </a:solidFill>
                  <a:latin typeface="Copperplate Gothic 29 BC Bold"/>
                  <a:ea typeface="Copperplate Gothic 29 BC Bold"/>
                  <a:cs typeface="Copperplate Gothic 29 BC Bold"/>
                  <a:sym typeface="Copperplate Gothic 29 BC Bold"/>
                </a:rPr>
                <a:t>4. ANOVA TEST</a:t>
              </a:r>
            </a:p>
          </p:txBody>
        </p:sp>
      </p:grpSp>
      <p:grpSp>
        <p:nvGrpSpPr>
          <p:cNvPr name="Group 11" id="11"/>
          <p:cNvGrpSpPr/>
          <p:nvPr/>
        </p:nvGrpSpPr>
        <p:grpSpPr>
          <a:xfrm rot="0">
            <a:off x="3801819" y="2165522"/>
            <a:ext cx="6640908" cy="1244428"/>
            <a:chOff x="0" y="0"/>
            <a:chExt cx="8854544" cy="1659237"/>
          </a:xfrm>
        </p:grpSpPr>
        <p:grpSp>
          <p:nvGrpSpPr>
            <p:cNvPr name="Group 12" id="12"/>
            <p:cNvGrpSpPr/>
            <p:nvPr/>
          </p:nvGrpSpPr>
          <p:grpSpPr>
            <a:xfrm rot="-5400000">
              <a:off x="3597653" y="-3597653"/>
              <a:ext cx="1659237" cy="8854544"/>
              <a:chOff x="0" y="0"/>
              <a:chExt cx="7656057" cy="40856655"/>
            </a:xfrm>
          </p:grpSpPr>
          <p:sp>
            <p:nvSpPr>
              <p:cNvPr name="Freeform 13" id="13"/>
              <p:cNvSpPr/>
              <p:nvPr/>
            </p:nvSpPr>
            <p:spPr>
              <a:xfrm flipH="false" flipV="false" rot="0">
                <a:off x="-50165" y="-508"/>
                <a:ext cx="7720446" cy="40860085"/>
              </a:xfrm>
              <a:custGeom>
                <a:avLst/>
                <a:gdLst/>
                <a:ahLst/>
                <a:cxnLst/>
                <a:rect r="r" b="b" t="t" l="l"/>
                <a:pathLst>
                  <a:path h="40860085" w="7720446">
                    <a:moveTo>
                      <a:pt x="7702031" y="39653585"/>
                    </a:moveTo>
                    <a:cubicBezTo>
                      <a:pt x="7688315" y="39958891"/>
                      <a:pt x="7648437" y="40296585"/>
                      <a:pt x="7438379" y="40535854"/>
                    </a:cubicBezTo>
                    <a:cubicBezTo>
                      <a:pt x="7355702" y="40630087"/>
                      <a:pt x="7248387" y="40698793"/>
                      <a:pt x="7130150" y="40739181"/>
                    </a:cubicBezTo>
                    <a:cubicBezTo>
                      <a:pt x="7019025" y="40777154"/>
                      <a:pt x="6903074" y="40785153"/>
                      <a:pt x="6786742" y="40792520"/>
                    </a:cubicBezTo>
                    <a:cubicBezTo>
                      <a:pt x="6532361" y="40808650"/>
                      <a:pt x="6277726" y="40823635"/>
                      <a:pt x="6023091" y="40835572"/>
                    </a:cubicBezTo>
                    <a:cubicBezTo>
                      <a:pt x="5681200" y="40849416"/>
                      <a:pt x="5099122" y="40860085"/>
                      <a:pt x="4516545" y="40856148"/>
                    </a:cubicBezTo>
                    <a:cubicBezTo>
                      <a:pt x="3988133" y="40852591"/>
                      <a:pt x="3459970" y="40841286"/>
                      <a:pt x="2931558" y="40835826"/>
                    </a:cubicBezTo>
                    <a:cubicBezTo>
                      <a:pt x="2563890" y="40832016"/>
                      <a:pt x="2196223" y="40828081"/>
                      <a:pt x="1903222" y="40830493"/>
                    </a:cubicBezTo>
                    <a:cubicBezTo>
                      <a:pt x="1724279" y="40832778"/>
                      <a:pt x="1545209" y="40836843"/>
                      <a:pt x="1366266" y="40830875"/>
                    </a:cubicBezTo>
                    <a:cubicBezTo>
                      <a:pt x="1203325" y="40825411"/>
                      <a:pt x="1034288" y="40815762"/>
                      <a:pt x="877824" y="40766231"/>
                    </a:cubicBezTo>
                    <a:cubicBezTo>
                      <a:pt x="717296" y="40715431"/>
                      <a:pt x="571881" y="40621960"/>
                      <a:pt x="459994" y="40495974"/>
                    </a:cubicBezTo>
                    <a:cubicBezTo>
                      <a:pt x="340233" y="40361229"/>
                      <a:pt x="253238" y="40191810"/>
                      <a:pt x="219710" y="40014391"/>
                    </a:cubicBezTo>
                    <a:cubicBezTo>
                      <a:pt x="199390" y="39906950"/>
                      <a:pt x="195072" y="39797347"/>
                      <a:pt x="194056" y="39688256"/>
                    </a:cubicBezTo>
                    <a:cubicBezTo>
                      <a:pt x="192913" y="39573066"/>
                      <a:pt x="193040" y="39457749"/>
                      <a:pt x="191897" y="39342562"/>
                    </a:cubicBezTo>
                    <a:cubicBezTo>
                      <a:pt x="187452" y="38867199"/>
                      <a:pt x="175260" y="30377330"/>
                      <a:pt x="155702" y="21712532"/>
                    </a:cubicBezTo>
                    <a:cubicBezTo>
                      <a:pt x="136144" y="13084801"/>
                      <a:pt x="109093" y="445938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650004" y="1016"/>
                      <a:pt x="3482934" y="508"/>
                    </a:cubicBezTo>
                    <a:cubicBezTo>
                      <a:pt x="4334335" y="0"/>
                      <a:pt x="5185735" y="8509"/>
                      <a:pt x="5908029" y="20447"/>
                    </a:cubicBezTo>
                    <a:cubicBezTo>
                      <a:pt x="6136502" y="26797"/>
                      <a:pt x="6364848" y="34036"/>
                      <a:pt x="6593321" y="41783"/>
                    </a:cubicBezTo>
                    <a:cubicBezTo>
                      <a:pt x="6699620" y="45339"/>
                      <a:pt x="6806681" y="45339"/>
                      <a:pt x="6912218" y="60325"/>
                    </a:cubicBezTo>
                    <a:cubicBezTo>
                      <a:pt x="7004293" y="73406"/>
                      <a:pt x="7094590" y="97409"/>
                      <a:pt x="7180315" y="133604"/>
                    </a:cubicBezTo>
                    <a:cubicBezTo>
                      <a:pt x="7308204" y="187579"/>
                      <a:pt x="7450571" y="273050"/>
                      <a:pt x="7510388" y="404368"/>
                    </a:cubicBezTo>
                    <a:cubicBezTo>
                      <a:pt x="7559918" y="513207"/>
                      <a:pt x="7578841" y="634619"/>
                      <a:pt x="7593574" y="752348"/>
                    </a:cubicBezTo>
                    <a:cubicBezTo>
                      <a:pt x="7627990" y="1026287"/>
                      <a:pt x="7626720" y="1304036"/>
                      <a:pt x="7625069" y="1579753"/>
                    </a:cubicBezTo>
                    <a:cubicBezTo>
                      <a:pt x="7623038" y="1908302"/>
                      <a:pt x="7624562" y="5979207"/>
                      <a:pt x="7622275" y="11975059"/>
                    </a:cubicBezTo>
                    <a:cubicBezTo>
                      <a:pt x="7619736" y="18362454"/>
                      <a:pt x="7627482" y="24738260"/>
                      <a:pt x="7649326" y="31114076"/>
                    </a:cubicBezTo>
                    <a:cubicBezTo>
                      <a:pt x="7674599" y="38541706"/>
                      <a:pt x="7720446" y="39245024"/>
                      <a:pt x="7702031" y="39653585"/>
                    </a:cubicBezTo>
                    <a:close/>
                  </a:path>
                </a:pathLst>
              </a:custGeom>
              <a:solidFill>
                <a:srgbClr val="FFFCF4"/>
              </a:solidFill>
            </p:spPr>
          </p:sp>
        </p:grpSp>
        <p:sp>
          <p:nvSpPr>
            <p:cNvPr name="TextBox 14" id="14"/>
            <p:cNvSpPr txBox="true"/>
            <p:nvPr/>
          </p:nvSpPr>
          <p:spPr>
            <a:xfrm rot="0">
              <a:off x="244897" y="83090"/>
              <a:ext cx="8364749" cy="1512108"/>
            </a:xfrm>
            <a:prstGeom prst="rect">
              <a:avLst/>
            </a:prstGeom>
          </p:spPr>
          <p:txBody>
            <a:bodyPr anchor="t" rtlCol="false" tIns="0" lIns="0" bIns="0" rIns="0">
              <a:spAutoFit/>
            </a:bodyPr>
            <a:lstStyle/>
            <a:p>
              <a:pPr algn="l">
                <a:lnSpc>
                  <a:spcPts val="2995"/>
                </a:lnSpc>
              </a:pPr>
              <a:r>
                <a:rPr lang="en-US" sz="2651" b="true">
                  <a:solidFill>
                    <a:srgbClr val="302F2F"/>
                  </a:solidFill>
                  <a:latin typeface="Canva Sans Bold"/>
                  <a:ea typeface="Canva Sans Bold"/>
                  <a:cs typeface="Canva Sans Bold"/>
                  <a:sym typeface="Canva Sans Bold"/>
                </a:rPr>
                <a:t>H₀:</a:t>
              </a:r>
              <a:r>
                <a:rPr lang="en-US" sz="2651">
                  <a:solidFill>
                    <a:srgbClr val="302F2F"/>
                  </a:solidFill>
                  <a:latin typeface="Canva Sans"/>
                  <a:ea typeface="Canva Sans"/>
                  <a:cs typeface="Canva Sans"/>
                  <a:sym typeface="Canva Sans"/>
                </a:rPr>
                <a:t> There is no significant difference in popularity between tracks of different lengths (short, moderate, and long).</a:t>
              </a:r>
            </a:p>
          </p:txBody>
        </p:sp>
      </p:grpSp>
      <p:grpSp>
        <p:nvGrpSpPr>
          <p:cNvPr name="Group 15" id="15"/>
          <p:cNvGrpSpPr/>
          <p:nvPr/>
        </p:nvGrpSpPr>
        <p:grpSpPr>
          <a:xfrm rot="0">
            <a:off x="10607144" y="2165522"/>
            <a:ext cx="6640908" cy="1244428"/>
            <a:chOff x="0" y="0"/>
            <a:chExt cx="8854544" cy="1659237"/>
          </a:xfrm>
        </p:grpSpPr>
        <p:grpSp>
          <p:nvGrpSpPr>
            <p:cNvPr name="Group 16" id="16"/>
            <p:cNvGrpSpPr/>
            <p:nvPr/>
          </p:nvGrpSpPr>
          <p:grpSpPr>
            <a:xfrm rot="-5400000">
              <a:off x="3597653" y="-3597653"/>
              <a:ext cx="1659237" cy="8854544"/>
              <a:chOff x="0" y="0"/>
              <a:chExt cx="7656057" cy="40856655"/>
            </a:xfrm>
          </p:grpSpPr>
          <p:sp>
            <p:nvSpPr>
              <p:cNvPr name="Freeform 17" id="17"/>
              <p:cNvSpPr/>
              <p:nvPr/>
            </p:nvSpPr>
            <p:spPr>
              <a:xfrm flipH="false" flipV="false" rot="0">
                <a:off x="-50165" y="-508"/>
                <a:ext cx="7720446" cy="40860085"/>
              </a:xfrm>
              <a:custGeom>
                <a:avLst/>
                <a:gdLst/>
                <a:ahLst/>
                <a:cxnLst/>
                <a:rect r="r" b="b" t="t" l="l"/>
                <a:pathLst>
                  <a:path h="40860085" w="7720446">
                    <a:moveTo>
                      <a:pt x="7702031" y="39653585"/>
                    </a:moveTo>
                    <a:cubicBezTo>
                      <a:pt x="7688315" y="39958891"/>
                      <a:pt x="7648437" y="40296585"/>
                      <a:pt x="7438379" y="40535854"/>
                    </a:cubicBezTo>
                    <a:cubicBezTo>
                      <a:pt x="7355702" y="40630087"/>
                      <a:pt x="7248387" y="40698793"/>
                      <a:pt x="7130150" y="40739181"/>
                    </a:cubicBezTo>
                    <a:cubicBezTo>
                      <a:pt x="7019025" y="40777154"/>
                      <a:pt x="6903074" y="40785153"/>
                      <a:pt x="6786742" y="40792520"/>
                    </a:cubicBezTo>
                    <a:cubicBezTo>
                      <a:pt x="6532361" y="40808650"/>
                      <a:pt x="6277726" y="40823635"/>
                      <a:pt x="6023091" y="40835572"/>
                    </a:cubicBezTo>
                    <a:cubicBezTo>
                      <a:pt x="5681200" y="40849416"/>
                      <a:pt x="5099122" y="40860085"/>
                      <a:pt x="4516545" y="40856148"/>
                    </a:cubicBezTo>
                    <a:cubicBezTo>
                      <a:pt x="3988133" y="40852591"/>
                      <a:pt x="3459970" y="40841286"/>
                      <a:pt x="2931558" y="40835826"/>
                    </a:cubicBezTo>
                    <a:cubicBezTo>
                      <a:pt x="2563890" y="40832016"/>
                      <a:pt x="2196223" y="40828081"/>
                      <a:pt x="1903222" y="40830493"/>
                    </a:cubicBezTo>
                    <a:cubicBezTo>
                      <a:pt x="1724279" y="40832778"/>
                      <a:pt x="1545209" y="40836843"/>
                      <a:pt x="1366266" y="40830875"/>
                    </a:cubicBezTo>
                    <a:cubicBezTo>
                      <a:pt x="1203325" y="40825411"/>
                      <a:pt x="1034288" y="40815762"/>
                      <a:pt x="877824" y="40766231"/>
                    </a:cubicBezTo>
                    <a:cubicBezTo>
                      <a:pt x="717296" y="40715431"/>
                      <a:pt x="571881" y="40621960"/>
                      <a:pt x="459994" y="40495974"/>
                    </a:cubicBezTo>
                    <a:cubicBezTo>
                      <a:pt x="340233" y="40361229"/>
                      <a:pt x="253238" y="40191810"/>
                      <a:pt x="219710" y="40014391"/>
                    </a:cubicBezTo>
                    <a:cubicBezTo>
                      <a:pt x="199390" y="39906950"/>
                      <a:pt x="195072" y="39797347"/>
                      <a:pt x="194056" y="39688256"/>
                    </a:cubicBezTo>
                    <a:cubicBezTo>
                      <a:pt x="192913" y="39573066"/>
                      <a:pt x="193040" y="39457749"/>
                      <a:pt x="191897" y="39342562"/>
                    </a:cubicBezTo>
                    <a:cubicBezTo>
                      <a:pt x="187452" y="38867199"/>
                      <a:pt x="175260" y="30377330"/>
                      <a:pt x="155702" y="21712532"/>
                    </a:cubicBezTo>
                    <a:cubicBezTo>
                      <a:pt x="136144" y="13084801"/>
                      <a:pt x="109093" y="4459389"/>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650004" y="1016"/>
                      <a:pt x="3482934" y="508"/>
                    </a:cubicBezTo>
                    <a:cubicBezTo>
                      <a:pt x="4334335" y="0"/>
                      <a:pt x="5185735" y="8509"/>
                      <a:pt x="5908029" y="20447"/>
                    </a:cubicBezTo>
                    <a:cubicBezTo>
                      <a:pt x="6136502" y="26797"/>
                      <a:pt x="6364848" y="34036"/>
                      <a:pt x="6593321" y="41783"/>
                    </a:cubicBezTo>
                    <a:cubicBezTo>
                      <a:pt x="6699620" y="45339"/>
                      <a:pt x="6806681" y="45339"/>
                      <a:pt x="6912218" y="60325"/>
                    </a:cubicBezTo>
                    <a:cubicBezTo>
                      <a:pt x="7004293" y="73406"/>
                      <a:pt x="7094590" y="97409"/>
                      <a:pt x="7180315" y="133604"/>
                    </a:cubicBezTo>
                    <a:cubicBezTo>
                      <a:pt x="7308204" y="187579"/>
                      <a:pt x="7450571" y="273050"/>
                      <a:pt x="7510388" y="404368"/>
                    </a:cubicBezTo>
                    <a:cubicBezTo>
                      <a:pt x="7559918" y="513207"/>
                      <a:pt x="7578841" y="634619"/>
                      <a:pt x="7593574" y="752348"/>
                    </a:cubicBezTo>
                    <a:cubicBezTo>
                      <a:pt x="7627990" y="1026287"/>
                      <a:pt x="7626720" y="1304036"/>
                      <a:pt x="7625069" y="1579753"/>
                    </a:cubicBezTo>
                    <a:cubicBezTo>
                      <a:pt x="7623038" y="1908302"/>
                      <a:pt x="7624562" y="5979207"/>
                      <a:pt x="7622275" y="11975059"/>
                    </a:cubicBezTo>
                    <a:cubicBezTo>
                      <a:pt x="7619736" y="18362454"/>
                      <a:pt x="7627482" y="24738260"/>
                      <a:pt x="7649326" y="31114076"/>
                    </a:cubicBezTo>
                    <a:cubicBezTo>
                      <a:pt x="7674599" y="38541706"/>
                      <a:pt x="7720446" y="39245024"/>
                      <a:pt x="7702031" y="39653585"/>
                    </a:cubicBezTo>
                    <a:close/>
                  </a:path>
                </a:pathLst>
              </a:custGeom>
              <a:solidFill>
                <a:srgbClr val="FFFCF4"/>
              </a:solidFill>
            </p:spPr>
          </p:sp>
        </p:grpSp>
        <p:sp>
          <p:nvSpPr>
            <p:cNvPr name="TextBox 18" id="18"/>
            <p:cNvSpPr txBox="true"/>
            <p:nvPr/>
          </p:nvSpPr>
          <p:spPr>
            <a:xfrm rot="0">
              <a:off x="244897" y="83090"/>
              <a:ext cx="8364749" cy="1512108"/>
            </a:xfrm>
            <a:prstGeom prst="rect">
              <a:avLst/>
            </a:prstGeom>
          </p:spPr>
          <p:txBody>
            <a:bodyPr anchor="t" rtlCol="false" tIns="0" lIns="0" bIns="0" rIns="0">
              <a:spAutoFit/>
            </a:bodyPr>
            <a:lstStyle/>
            <a:p>
              <a:pPr algn="l">
                <a:lnSpc>
                  <a:spcPts val="2995"/>
                </a:lnSpc>
              </a:pPr>
              <a:r>
                <a:rPr lang="en-US" sz="2651" b="true">
                  <a:solidFill>
                    <a:srgbClr val="302F2F"/>
                  </a:solidFill>
                  <a:latin typeface="Canva Sans Bold"/>
                  <a:ea typeface="Canva Sans Bold"/>
                  <a:cs typeface="Canva Sans Bold"/>
                  <a:sym typeface="Canva Sans Bold"/>
                </a:rPr>
                <a:t>H₁:</a:t>
              </a:r>
              <a:r>
                <a:rPr lang="en-US" sz="2651">
                  <a:solidFill>
                    <a:srgbClr val="302F2F"/>
                  </a:solidFill>
                  <a:latin typeface="Canva Sans"/>
                  <a:ea typeface="Canva Sans"/>
                  <a:cs typeface="Canva Sans"/>
                  <a:sym typeface="Canva Sans"/>
                </a:rPr>
                <a:t> Tracks with moderate length (3 to 4 minutes) are more popular than shorter or longer tracks.</a:t>
              </a:r>
            </a:p>
          </p:txBody>
        </p:sp>
      </p:grpSp>
      <p:grpSp>
        <p:nvGrpSpPr>
          <p:cNvPr name="Group 19" id="19"/>
          <p:cNvGrpSpPr/>
          <p:nvPr/>
        </p:nvGrpSpPr>
        <p:grpSpPr>
          <a:xfrm rot="-5400000">
            <a:off x="10367873" y="2289172"/>
            <a:ext cx="6433154" cy="8880900"/>
            <a:chOff x="0" y="0"/>
            <a:chExt cx="29714770" cy="41020920"/>
          </a:xfrm>
        </p:grpSpPr>
        <p:sp>
          <p:nvSpPr>
            <p:cNvPr name="Freeform 20" id="20"/>
            <p:cNvSpPr/>
            <p:nvPr/>
          </p:nvSpPr>
          <p:spPr>
            <a:xfrm flipH="false" flipV="false" rot="0">
              <a:off x="-50165" y="-508"/>
              <a:ext cx="29779160" cy="41024348"/>
            </a:xfrm>
            <a:custGeom>
              <a:avLst/>
              <a:gdLst/>
              <a:ahLst/>
              <a:cxnLst/>
              <a:rect r="r" b="b" t="t" l="l"/>
              <a:pathLst>
                <a:path h="41024348" w="29779160">
                  <a:moveTo>
                    <a:pt x="29760742" y="39817848"/>
                  </a:moveTo>
                  <a:cubicBezTo>
                    <a:pt x="29747028" y="40123157"/>
                    <a:pt x="29707149" y="40460851"/>
                    <a:pt x="29497090" y="40700117"/>
                  </a:cubicBezTo>
                  <a:cubicBezTo>
                    <a:pt x="29414416" y="40794353"/>
                    <a:pt x="29307099" y="40863059"/>
                    <a:pt x="29188864" y="40903444"/>
                  </a:cubicBezTo>
                  <a:cubicBezTo>
                    <a:pt x="29077739" y="40941417"/>
                    <a:pt x="28961786" y="40949419"/>
                    <a:pt x="28845455" y="40956786"/>
                  </a:cubicBezTo>
                  <a:cubicBezTo>
                    <a:pt x="28591074" y="40972916"/>
                    <a:pt x="28336438" y="40987901"/>
                    <a:pt x="28081803" y="40999838"/>
                  </a:cubicBezTo>
                  <a:cubicBezTo>
                    <a:pt x="27197150" y="41013682"/>
                    <a:pt x="23230800" y="41024348"/>
                    <a:pt x="19261053" y="41020413"/>
                  </a:cubicBezTo>
                  <a:cubicBezTo>
                    <a:pt x="15660384" y="41016857"/>
                    <a:pt x="12061415" y="41005552"/>
                    <a:pt x="8460747" y="41000092"/>
                  </a:cubicBezTo>
                  <a:cubicBezTo>
                    <a:pt x="5955414" y="40996282"/>
                    <a:pt x="3450084" y="40992344"/>
                    <a:pt x="1903222" y="40994759"/>
                  </a:cubicBezTo>
                  <a:cubicBezTo>
                    <a:pt x="1724279" y="40997044"/>
                    <a:pt x="1545209" y="41001109"/>
                    <a:pt x="1366266" y="40995141"/>
                  </a:cubicBezTo>
                  <a:cubicBezTo>
                    <a:pt x="1203325" y="40989677"/>
                    <a:pt x="1034288" y="40980025"/>
                    <a:pt x="877824" y="40930497"/>
                  </a:cubicBezTo>
                  <a:cubicBezTo>
                    <a:pt x="717296" y="40879697"/>
                    <a:pt x="571881" y="40786223"/>
                    <a:pt x="459994" y="40660240"/>
                  </a:cubicBezTo>
                  <a:cubicBezTo>
                    <a:pt x="340233" y="40525492"/>
                    <a:pt x="253238" y="40356076"/>
                    <a:pt x="219710" y="40178657"/>
                  </a:cubicBezTo>
                  <a:cubicBezTo>
                    <a:pt x="199390" y="40071216"/>
                    <a:pt x="195072" y="39961613"/>
                    <a:pt x="194056" y="39852519"/>
                  </a:cubicBezTo>
                  <a:cubicBezTo>
                    <a:pt x="192913" y="39737332"/>
                    <a:pt x="193040" y="39622015"/>
                    <a:pt x="191897" y="39506825"/>
                  </a:cubicBezTo>
                  <a:cubicBezTo>
                    <a:pt x="187452" y="39031465"/>
                    <a:pt x="175260" y="30503781"/>
                    <a:pt x="155702" y="21800346"/>
                  </a:cubicBezTo>
                  <a:cubicBezTo>
                    <a:pt x="136144" y="13134142"/>
                    <a:pt x="109093" y="4470267"/>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6542207" y="1016"/>
                    <a:pt x="12217894" y="508"/>
                  </a:cubicBezTo>
                  <a:cubicBezTo>
                    <a:pt x="18019445" y="0"/>
                    <a:pt x="23820995" y="8509"/>
                    <a:pt x="27966743" y="20447"/>
                  </a:cubicBezTo>
                  <a:cubicBezTo>
                    <a:pt x="28195216" y="26797"/>
                    <a:pt x="28423562" y="34036"/>
                    <a:pt x="28652035" y="41783"/>
                  </a:cubicBezTo>
                  <a:cubicBezTo>
                    <a:pt x="28758332" y="45339"/>
                    <a:pt x="28865392" y="45339"/>
                    <a:pt x="28970930" y="60325"/>
                  </a:cubicBezTo>
                  <a:cubicBezTo>
                    <a:pt x="29063005" y="73406"/>
                    <a:pt x="29153303" y="97409"/>
                    <a:pt x="29239028" y="133604"/>
                  </a:cubicBezTo>
                  <a:cubicBezTo>
                    <a:pt x="29366918" y="187579"/>
                    <a:pt x="29509285" y="273050"/>
                    <a:pt x="29569101" y="404368"/>
                  </a:cubicBezTo>
                  <a:cubicBezTo>
                    <a:pt x="29618630" y="513207"/>
                    <a:pt x="29637553" y="634619"/>
                    <a:pt x="29652287" y="752348"/>
                  </a:cubicBezTo>
                  <a:cubicBezTo>
                    <a:pt x="29686703" y="1026287"/>
                    <a:pt x="29685432" y="1304036"/>
                    <a:pt x="29683783" y="1579753"/>
                  </a:cubicBezTo>
                  <a:cubicBezTo>
                    <a:pt x="29681749" y="1908302"/>
                    <a:pt x="29683274" y="5996863"/>
                    <a:pt x="29680989" y="12019453"/>
                  </a:cubicBezTo>
                  <a:cubicBezTo>
                    <a:pt x="29678446" y="18435330"/>
                    <a:pt x="29686195" y="24839567"/>
                    <a:pt x="29708038" y="31243813"/>
                  </a:cubicBezTo>
                  <a:cubicBezTo>
                    <a:pt x="29733311" y="38704567"/>
                    <a:pt x="29779160" y="39409290"/>
                    <a:pt x="29760742" y="39817848"/>
                  </a:cubicBezTo>
                  <a:close/>
                </a:path>
              </a:pathLst>
            </a:custGeom>
            <a:solidFill>
              <a:srgbClr val="FFFCF4"/>
            </a:solidFill>
          </p:spPr>
        </p:sp>
      </p:grpSp>
      <p:sp>
        <p:nvSpPr>
          <p:cNvPr name="TextBox 21" id="21"/>
          <p:cNvSpPr txBox="true"/>
          <p:nvPr/>
        </p:nvSpPr>
        <p:spPr>
          <a:xfrm rot="0">
            <a:off x="9380499" y="3665387"/>
            <a:ext cx="7106189" cy="433332"/>
          </a:xfrm>
          <a:prstGeom prst="rect">
            <a:avLst/>
          </a:prstGeom>
        </p:spPr>
        <p:txBody>
          <a:bodyPr anchor="t" rtlCol="false" tIns="0" lIns="0" bIns="0" rIns="0">
            <a:spAutoFit/>
          </a:bodyPr>
          <a:lstStyle/>
          <a:p>
            <a:pPr algn="l">
              <a:lnSpc>
                <a:spcPts val="3379"/>
              </a:lnSpc>
            </a:pPr>
            <a:r>
              <a:rPr lang="en-US" sz="2990">
                <a:solidFill>
                  <a:srgbClr val="302F2F"/>
                </a:solidFill>
                <a:latin typeface="Canva Sans"/>
                <a:ea typeface="Canva Sans"/>
                <a:cs typeface="Canva Sans"/>
                <a:sym typeface="Canva Sans"/>
              </a:rPr>
              <a:t>Now, with smaller dataset:</a:t>
            </a:r>
          </a:p>
        </p:txBody>
      </p:sp>
      <p:grpSp>
        <p:nvGrpSpPr>
          <p:cNvPr name="Group 22" id="22"/>
          <p:cNvGrpSpPr/>
          <p:nvPr/>
        </p:nvGrpSpPr>
        <p:grpSpPr>
          <a:xfrm rot="0">
            <a:off x="9703071" y="4117862"/>
            <a:ext cx="8152933" cy="1850735"/>
            <a:chOff x="0" y="0"/>
            <a:chExt cx="10870578" cy="2467647"/>
          </a:xfrm>
        </p:grpSpPr>
        <p:sp>
          <p:nvSpPr>
            <p:cNvPr name="Freeform 23" id="23"/>
            <p:cNvSpPr/>
            <p:nvPr/>
          </p:nvSpPr>
          <p:spPr>
            <a:xfrm flipH="false" flipV="false" rot="0">
              <a:off x="0" y="0"/>
              <a:ext cx="10870578" cy="2467647"/>
            </a:xfrm>
            <a:custGeom>
              <a:avLst/>
              <a:gdLst/>
              <a:ahLst/>
              <a:cxnLst/>
              <a:rect r="r" b="b" t="t" l="l"/>
              <a:pathLst>
                <a:path h="2467647" w="10870578">
                  <a:moveTo>
                    <a:pt x="0" y="0"/>
                  </a:moveTo>
                  <a:lnTo>
                    <a:pt x="10870578" y="0"/>
                  </a:lnTo>
                  <a:lnTo>
                    <a:pt x="10870578" y="2467647"/>
                  </a:lnTo>
                  <a:lnTo>
                    <a:pt x="0" y="2467647"/>
                  </a:lnTo>
                  <a:lnTo>
                    <a:pt x="0" y="0"/>
                  </a:lnTo>
                  <a:close/>
                </a:path>
              </a:pathLst>
            </a:custGeom>
            <a:blipFill>
              <a:blip r:embed="rId6"/>
              <a:stretch>
                <a:fillRect l="0" t="-288765" r="0" b="0"/>
              </a:stretch>
            </a:blipFill>
          </p:spPr>
        </p:sp>
        <p:grpSp>
          <p:nvGrpSpPr>
            <p:cNvPr name="Group 24" id="24"/>
            <p:cNvGrpSpPr/>
            <p:nvPr/>
          </p:nvGrpSpPr>
          <p:grpSpPr>
            <a:xfrm rot="0">
              <a:off x="0" y="1722192"/>
              <a:ext cx="10607549" cy="745455"/>
              <a:chOff x="0" y="0"/>
              <a:chExt cx="2095318" cy="147250"/>
            </a:xfrm>
          </p:grpSpPr>
          <p:sp>
            <p:nvSpPr>
              <p:cNvPr name="Freeform 25" id="25"/>
              <p:cNvSpPr/>
              <p:nvPr/>
            </p:nvSpPr>
            <p:spPr>
              <a:xfrm flipH="false" flipV="false" rot="0">
                <a:off x="0" y="0"/>
                <a:ext cx="2095318" cy="147250"/>
              </a:xfrm>
              <a:custGeom>
                <a:avLst/>
                <a:gdLst/>
                <a:ahLst/>
                <a:cxnLst/>
                <a:rect r="r" b="b" t="t" l="l"/>
                <a:pathLst>
                  <a:path h="147250" w="2095318">
                    <a:moveTo>
                      <a:pt x="0" y="0"/>
                    </a:moveTo>
                    <a:lnTo>
                      <a:pt x="2095318" y="0"/>
                    </a:lnTo>
                    <a:lnTo>
                      <a:pt x="2095318" y="147250"/>
                    </a:lnTo>
                    <a:lnTo>
                      <a:pt x="0" y="147250"/>
                    </a:lnTo>
                    <a:close/>
                  </a:path>
                </a:pathLst>
              </a:custGeom>
              <a:solidFill>
                <a:srgbClr val="000000">
                  <a:alpha val="0"/>
                </a:srgbClr>
              </a:solidFill>
              <a:ln w="38100" cap="sq">
                <a:solidFill>
                  <a:srgbClr val="FF3131"/>
                </a:solidFill>
                <a:prstDash val="solid"/>
                <a:miter/>
              </a:ln>
            </p:spPr>
          </p:sp>
          <p:sp>
            <p:nvSpPr>
              <p:cNvPr name="TextBox 26" id="26"/>
              <p:cNvSpPr txBox="true"/>
              <p:nvPr/>
            </p:nvSpPr>
            <p:spPr>
              <a:xfrm>
                <a:off x="0" y="47625"/>
                <a:ext cx="2095318" cy="99625"/>
              </a:xfrm>
              <a:prstGeom prst="rect">
                <a:avLst/>
              </a:prstGeom>
            </p:spPr>
            <p:txBody>
              <a:bodyPr anchor="ctr" rtlCol="false" tIns="50800" lIns="50800" bIns="50800" rIns="50800"/>
              <a:lstStyle/>
              <a:p>
                <a:pPr algn="ctr">
                  <a:lnSpc>
                    <a:spcPts val="2462"/>
                  </a:lnSpc>
                </a:pPr>
              </a:p>
            </p:txBody>
          </p:sp>
        </p:grpSp>
      </p:grpSp>
      <p:grpSp>
        <p:nvGrpSpPr>
          <p:cNvPr name="Group 27" id="27"/>
          <p:cNvGrpSpPr/>
          <p:nvPr/>
        </p:nvGrpSpPr>
        <p:grpSpPr>
          <a:xfrm rot="0">
            <a:off x="221021" y="3875234"/>
            <a:ext cx="7783165" cy="5042259"/>
            <a:chOff x="0" y="0"/>
            <a:chExt cx="10377553" cy="6723012"/>
          </a:xfrm>
        </p:grpSpPr>
        <p:grpSp>
          <p:nvGrpSpPr>
            <p:cNvPr name="Group 28" id="28"/>
            <p:cNvGrpSpPr/>
            <p:nvPr/>
          </p:nvGrpSpPr>
          <p:grpSpPr>
            <a:xfrm rot="-5400000">
              <a:off x="1827271" y="-1827271"/>
              <a:ext cx="6723012" cy="10377553"/>
              <a:chOff x="0" y="0"/>
              <a:chExt cx="24963174" cy="38532829"/>
            </a:xfrm>
          </p:grpSpPr>
          <p:sp>
            <p:nvSpPr>
              <p:cNvPr name="Freeform 29" id="29"/>
              <p:cNvSpPr/>
              <p:nvPr/>
            </p:nvSpPr>
            <p:spPr>
              <a:xfrm flipH="false" flipV="false" rot="0">
                <a:off x="-50165" y="-508"/>
                <a:ext cx="25027563" cy="38536258"/>
              </a:xfrm>
              <a:custGeom>
                <a:avLst/>
                <a:gdLst/>
                <a:ahLst/>
                <a:cxnLst/>
                <a:rect r="r" b="b" t="t" l="l"/>
                <a:pathLst>
                  <a:path h="38536258" w="25027563">
                    <a:moveTo>
                      <a:pt x="25009149" y="37329758"/>
                    </a:moveTo>
                    <a:cubicBezTo>
                      <a:pt x="24995432" y="37635067"/>
                      <a:pt x="24955553" y="37972758"/>
                      <a:pt x="24745496" y="38212027"/>
                    </a:cubicBezTo>
                    <a:cubicBezTo>
                      <a:pt x="24662819" y="38306260"/>
                      <a:pt x="24555503" y="38374969"/>
                      <a:pt x="24437267" y="38415354"/>
                    </a:cubicBezTo>
                    <a:cubicBezTo>
                      <a:pt x="24326142" y="38453327"/>
                      <a:pt x="24210191" y="38461329"/>
                      <a:pt x="24093859" y="38468693"/>
                    </a:cubicBezTo>
                    <a:cubicBezTo>
                      <a:pt x="23839477" y="38484823"/>
                      <a:pt x="23584843" y="38499808"/>
                      <a:pt x="23330208" y="38511748"/>
                    </a:cubicBezTo>
                    <a:cubicBezTo>
                      <a:pt x="22562468" y="38525589"/>
                      <a:pt x="19325114" y="38536258"/>
                      <a:pt x="16084986" y="38532320"/>
                    </a:cubicBezTo>
                    <a:cubicBezTo>
                      <a:pt x="13146102" y="38528764"/>
                      <a:pt x="10208606" y="38517462"/>
                      <a:pt x="7269722" y="38512002"/>
                    </a:cubicBezTo>
                    <a:cubicBezTo>
                      <a:pt x="5224857" y="38508192"/>
                      <a:pt x="3179994" y="38504254"/>
                      <a:pt x="1903222" y="38506666"/>
                    </a:cubicBezTo>
                    <a:cubicBezTo>
                      <a:pt x="1724279" y="38508954"/>
                      <a:pt x="1545209" y="38513016"/>
                      <a:pt x="1366266" y="38507048"/>
                    </a:cubicBezTo>
                    <a:cubicBezTo>
                      <a:pt x="1203325" y="38501587"/>
                      <a:pt x="1034288" y="38491935"/>
                      <a:pt x="877824" y="38442407"/>
                    </a:cubicBezTo>
                    <a:cubicBezTo>
                      <a:pt x="717296" y="38391607"/>
                      <a:pt x="571881" y="38298133"/>
                      <a:pt x="459994" y="38172150"/>
                    </a:cubicBezTo>
                    <a:cubicBezTo>
                      <a:pt x="340233" y="38037402"/>
                      <a:pt x="253238" y="37867983"/>
                      <a:pt x="219710" y="37690564"/>
                    </a:cubicBezTo>
                    <a:cubicBezTo>
                      <a:pt x="199390" y="37583123"/>
                      <a:pt x="195072" y="37473523"/>
                      <a:pt x="194056" y="37364429"/>
                    </a:cubicBezTo>
                    <a:cubicBezTo>
                      <a:pt x="192913" y="37249239"/>
                      <a:pt x="193040" y="37133925"/>
                      <a:pt x="191897" y="37018735"/>
                    </a:cubicBezTo>
                    <a:cubicBezTo>
                      <a:pt x="187452" y="36543375"/>
                      <a:pt x="175260" y="28588422"/>
                      <a:pt x="155702" y="20470235"/>
                    </a:cubicBezTo>
                    <a:cubicBezTo>
                      <a:pt x="136144" y="12386776"/>
                      <a:pt x="109093" y="4305490"/>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5703800" y="1016"/>
                      <a:pt x="10336325" y="508"/>
                    </a:cubicBezTo>
                    <a:cubicBezTo>
                      <a:pt x="15071580" y="0"/>
                      <a:pt x="19806833" y="8509"/>
                      <a:pt x="23215146" y="20447"/>
                    </a:cubicBezTo>
                    <a:cubicBezTo>
                      <a:pt x="23443619" y="26797"/>
                      <a:pt x="23671965" y="34036"/>
                      <a:pt x="23900438" y="41783"/>
                    </a:cubicBezTo>
                    <a:cubicBezTo>
                      <a:pt x="24006737" y="45339"/>
                      <a:pt x="24113799" y="45339"/>
                      <a:pt x="24219335" y="60325"/>
                    </a:cubicBezTo>
                    <a:cubicBezTo>
                      <a:pt x="24311410" y="73406"/>
                      <a:pt x="24401707" y="97409"/>
                      <a:pt x="24487432" y="133604"/>
                    </a:cubicBezTo>
                    <a:cubicBezTo>
                      <a:pt x="24615321" y="187579"/>
                      <a:pt x="24757688" y="273050"/>
                      <a:pt x="24817504" y="404368"/>
                    </a:cubicBezTo>
                    <a:cubicBezTo>
                      <a:pt x="24867035" y="513207"/>
                      <a:pt x="24885958" y="634619"/>
                      <a:pt x="24900690" y="752348"/>
                    </a:cubicBezTo>
                    <a:cubicBezTo>
                      <a:pt x="24935107" y="1026287"/>
                      <a:pt x="24933837" y="1304036"/>
                      <a:pt x="24932186" y="1579753"/>
                    </a:cubicBezTo>
                    <a:cubicBezTo>
                      <a:pt x="24930155" y="1908302"/>
                      <a:pt x="24931679" y="5729432"/>
                      <a:pt x="24929392" y="11347042"/>
                    </a:cubicBezTo>
                    <a:cubicBezTo>
                      <a:pt x="24926853" y="17331494"/>
                      <a:pt x="24934600" y="23305089"/>
                      <a:pt x="24956443" y="29278690"/>
                    </a:cubicBezTo>
                    <a:cubicBezTo>
                      <a:pt x="24981716" y="36237757"/>
                      <a:pt x="25027563" y="36921200"/>
                      <a:pt x="25009149" y="37329758"/>
                    </a:cubicBezTo>
                    <a:close/>
                  </a:path>
                </a:pathLst>
              </a:custGeom>
              <a:solidFill>
                <a:srgbClr val="FFFCF4"/>
              </a:solidFill>
            </p:spPr>
          </p:sp>
        </p:grpSp>
        <p:sp>
          <p:nvSpPr>
            <p:cNvPr name="Freeform 30" id="30"/>
            <p:cNvSpPr/>
            <p:nvPr/>
          </p:nvSpPr>
          <p:spPr>
            <a:xfrm flipH="false" flipV="false" rot="-5400000">
              <a:off x="424302" y="3656845"/>
              <a:ext cx="1059583" cy="784091"/>
            </a:xfrm>
            <a:custGeom>
              <a:avLst/>
              <a:gdLst/>
              <a:ahLst/>
              <a:cxnLst/>
              <a:rect r="r" b="b" t="t" l="l"/>
              <a:pathLst>
                <a:path h="784091" w="1059583">
                  <a:moveTo>
                    <a:pt x="0" y="0"/>
                  </a:moveTo>
                  <a:lnTo>
                    <a:pt x="1059583" y="0"/>
                  </a:lnTo>
                  <a:lnTo>
                    <a:pt x="1059583" y="784091"/>
                  </a:lnTo>
                  <a:lnTo>
                    <a:pt x="0" y="784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1456764" y="4040955"/>
              <a:ext cx="8528996" cy="738186"/>
            </a:xfrm>
            <a:prstGeom prst="rect">
              <a:avLst/>
            </a:prstGeom>
          </p:spPr>
          <p:txBody>
            <a:bodyPr anchor="t" rtlCol="false" tIns="0" lIns="0" bIns="0" rIns="0">
              <a:spAutoFit/>
            </a:bodyPr>
            <a:lstStyle/>
            <a:p>
              <a:pPr algn="l">
                <a:lnSpc>
                  <a:spcPts val="2151"/>
                </a:lnSpc>
              </a:pPr>
              <a:r>
                <a:rPr lang="en-US" sz="1903" b="true">
                  <a:solidFill>
                    <a:srgbClr val="FF3131"/>
                  </a:solidFill>
                  <a:latin typeface="Canva Sans Bold"/>
                  <a:ea typeface="Canva Sans Bold"/>
                  <a:cs typeface="Canva Sans Bold"/>
                  <a:sym typeface="Canva Sans Bold"/>
                </a:rPr>
                <a:t>We would reject the null hypothesis since the p-value is much smaller than 0.05.</a:t>
              </a:r>
            </a:p>
          </p:txBody>
        </p:sp>
        <p:sp>
          <p:nvSpPr>
            <p:cNvPr name="TextBox 32" id="32"/>
            <p:cNvSpPr txBox="true"/>
            <p:nvPr/>
          </p:nvSpPr>
          <p:spPr>
            <a:xfrm rot="0">
              <a:off x="1456764" y="5160765"/>
              <a:ext cx="7717632" cy="1293960"/>
            </a:xfrm>
            <a:prstGeom prst="rect">
              <a:avLst/>
            </a:prstGeom>
          </p:spPr>
          <p:txBody>
            <a:bodyPr anchor="t" rtlCol="false" tIns="0" lIns="0" bIns="0" rIns="0">
              <a:spAutoFit/>
            </a:bodyPr>
            <a:lstStyle/>
            <a:p>
              <a:pPr algn="l">
                <a:lnSpc>
                  <a:spcPts val="1940"/>
                </a:lnSpc>
              </a:pPr>
              <a:r>
                <a:rPr lang="en-US" sz="1717" b="true">
                  <a:solidFill>
                    <a:srgbClr val="FF3131"/>
                  </a:solidFill>
                  <a:latin typeface="Canva Sans Bold"/>
                  <a:ea typeface="Canva Sans Bold"/>
                  <a:cs typeface="Canva Sans Bold"/>
                  <a:sym typeface="Canva Sans Bold"/>
                </a:rPr>
                <a:t>Possible Reason:</a:t>
              </a:r>
            </a:p>
            <a:p>
              <a:pPr algn="l">
                <a:lnSpc>
                  <a:spcPts val="1940"/>
                </a:lnSpc>
              </a:pPr>
              <a:r>
                <a:rPr lang="en-US" sz="1717">
                  <a:solidFill>
                    <a:srgbClr val="FF3131"/>
                  </a:solidFill>
                  <a:latin typeface="Canva Sans"/>
                  <a:ea typeface="Canva Sans"/>
                  <a:cs typeface="Canva Sans"/>
                  <a:sym typeface="Canva Sans"/>
                </a:rPr>
                <a:t>Large Sample Size: ANOVA is sensitive to sample size, and large samples can produce low p-values even when group means are very close. </a:t>
              </a:r>
            </a:p>
          </p:txBody>
        </p:sp>
        <p:sp>
          <p:nvSpPr>
            <p:cNvPr name="Freeform 33" id="33"/>
            <p:cNvSpPr/>
            <p:nvPr/>
          </p:nvSpPr>
          <p:spPr>
            <a:xfrm flipH="false" flipV="false" rot="0">
              <a:off x="276355" y="977007"/>
              <a:ext cx="9831295" cy="2560994"/>
            </a:xfrm>
            <a:custGeom>
              <a:avLst/>
              <a:gdLst/>
              <a:ahLst/>
              <a:cxnLst/>
              <a:rect r="r" b="b" t="t" l="l"/>
              <a:pathLst>
                <a:path h="2560994" w="9831295">
                  <a:moveTo>
                    <a:pt x="0" y="0"/>
                  </a:moveTo>
                  <a:lnTo>
                    <a:pt x="9831295" y="0"/>
                  </a:lnTo>
                  <a:lnTo>
                    <a:pt x="9831295" y="2560994"/>
                  </a:lnTo>
                  <a:lnTo>
                    <a:pt x="0" y="2560994"/>
                  </a:lnTo>
                  <a:lnTo>
                    <a:pt x="0" y="0"/>
                  </a:lnTo>
                  <a:close/>
                </a:path>
              </a:pathLst>
            </a:custGeom>
            <a:blipFill>
              <a:blip r:embed="rId9"/>
              <a:stretch>
                <a:fillRect l="-886" t="-286354" r="-886" b="0"/>
              </a:stretch>
            </a:blipFill>
            <a:ln w="9525" cap="sq">
              <a:solidFill>
                <a:srgbClr val="000000"/>
              </a:solidFill>
              <a:prstDash val="solid"/>
              <a:miter/>
            </a:ln>
          </p:spPr>
        </p:sp>
        <p:grpSp>
          <p:nvGrpSpPr>
            <p:cNvPr name="Group 34" id="34"/>
            <p:cNvGrpSpPr/>
            <p:nvPr/>
          </p:nvGrpSpPr>
          <p:grpSpPr>
            <a:xfrm rot="0">
              <a:off x="276355" y="2920431"/>
              <a:ext cx="9831295" cy="617570"/>
              <a:chOff x="0" y="0"/>
              <a:chExt cx="2095318" cy="131621"/>
            </a:xfrm>
          </p:grpSpPr>
          <p:sp>
            <p:nvSpPr>
              <p:cNvPr name="Freeform 35" id="35"/>
              <p:cNvSpPr/>
              <p:nvPr/>
            </p:nvSpPr>
            <p:spPr>
              <a:xfrm flipH="false" flipV="false" rot="0">
                <a:off x="0" y="0"/>
                <a:ext cx="2095318" cy="131621"/>
              </a:xfrm>
              <a:custGeom>
                <a:avLst/>
                <a:gdLst/>
                <a:ahLst/>
                <a:cxnLst/>
                <a:rect r="r" b="b" t="t" l="l"/>
                <a:pathLst>
                  <a:path h="131621" w="2095318">
                    <a:moveTo>
                      <a:pt x="0" y="0"/>
                    </a:moveTo>
                    <a:lnTo>
                      <a:pt x="2095318" y="0"/>
                    </a:lnTo>
                    <a:lnTo>
                      <a:pt x="2095318" y="131621"/>
                    </a:lnTo>
                    <a:lnTo>
                      <a:pt x="0" y="131621"/>
                    </a:lnTo>
                    <a:close/>
                  </a:path>
                </a:pathLst>
              </a:custGeom>
              <a:solidFill>
                <a:srgbClr val="000000">
                  <a:alpha val="0"/>
                </a:srgbClr>
              </a:solidFill>
              <a:ln w="38100" cap="sq">
                <a:solidFill>
                  <a:srgbClr val="FF3131"/>
                </a:solidFill>
                <a:prstDash val="solid"/>
                <a:miter/>
              </a:ln>
            </p:spPr>
          </p:sp>
          <p:sp>
            <p:nvSpPr>
              <p:cNvPr name="TextBox 36" id="36"/>
              <p:cNvSpPr txBox="true"/>
              <p:nvPr/>
            </p:nvSpPr>
            <p:spPr>
              <a:xfrm>
                <a:off x="0" y="47625"/>
                <a:ext cx="2095318" cy="83996"/>
              </a:xfrm>
              <a:prstGeom prst="rect">
                <a:avLst/>
              </a:prstGeom>
            </p:spPr>
            <p:txBody>
              <a:bodyPr anchor="ctr" rtlCol="false" tIns="50800" lIns="50800" bIns="50800" rIns="50800"/>
              <a:lstStyle/>
              <a:p>
                <a:pPr algn="ctr">
                  <a:lnSpc>
                    <a:spcPts val="2462"/>
                  </a:lnSpc>
                </a:pPr>
              </a:p>
            </p:txBody>
          </p:sp>
        </p:grpSp>
        <p:sp>
          <p:nvSpPr>
            <p:cNvPr name="TextBox 37" id="37"/>
            <p:cNvSpPr txBox="true"/>
            <p:nvPr/>
          </p:nvSpPr>
          <p:spPr>
            <a:xfrm rot="0">
              <a:off x="276355" y="184863"/>
              <a:ext cx="8303759" cy="543703"/>
            </a:xfrm>
            <a:prstGeom prst="rect">
              <a:avLst/>
            </a:prstGeom>
          </p:spPr>
          <p:txBody>
            <a:bodyPr anchor="t" rtlCol="false" tIns="0" lIns="0" bIns="0" rIns="0">
              <a:spAutoFit/>
            </a:bodyPr>
            <a:lstStyle/>
            <a:p>
              <a:pPr algn="l">
                <a:lnSpc>
                  <a:spcPts val="3153"/>
                </a:lnSpc>
              </a:pPr>
              <a:r>
                <a:rPr lang="en-US" sz="2790">
                  <a:solidFill>
                    <a:srgbClr val="302F2F"/>
                  </a:solidFill>
                  <a:latin typeface="Canva Sans"/>
                  <a:ea typeface="Canva Sans"/>
                  <a:cs typeface="Canva Sans"/>
                  <a:sym typeface="Canva Sans"/>
                </a:rPr>
                <a:t>Before, with large dataset:</a:t>
              </a:r>
            </a:p>
          </p:txBody>
        </p:sp>
      </p:grpSp>
      <p:grpSp>
        <p:nvGrpSpPr>
          <p:cNvPr name="Group 38" id="38"/>
          <p:cNvGrpSpPr/>
          <p:nvPr/>
        </p:nvGrpSpPr>
        <p:grpSpPr>
          <a:xfrm rot="0">
            <a:off x="8124297" y="4449091"/>
            <a:ext cx="1458663" cy="1788779"/>
            <a:chOff x="0" y="0"/>
            <a:chExt cx="662799" cy="812800"/>
          </a:xfrm>
        </p:grpSpPr>
        <p:sp>
          <p:nvSpPr>
            <p:cNvPr name="Freeform 39" id="39"/>
            <p:cNvSpPr/>
            <p:nvPr/>
          </p:nvSpPr>
          <p:spPr>
            <a:xfrm flipH="false" flipV="false" rot="0">
              <a:off x="0" y="0"/>
              <a:ext cx="662799" cy="812800"/>
            </a:xfrm>
            <a:custGeom>
              <a:avLst/>
              <a:gdLst/>
              <a:ahLst/>
              <a:cxnLst/>
              <a:rect r="r" b="b" t="t" l="l"/>
              <a:pathLst>
                <a:path h="812800" w="662799">
                  <a:moveTo>
                    <a:pt x="662799" y="406400"/>
                  </a:moveTo>
                  <a:lnTo>
                    <a:pt x="256399" y="0"/>
                  </a:lnTo>
                  <a:lnTo>
                    <a:pt x="256399" y="203200"/>
                  </a:lnTo>
                  <a:lnTo>
                    <a:pt x="0" y="203200"/>
                  </a:lnTo>
                  <a:lnTo>
                    <a:pt x="0" y="609600"/>
                  </a:lnTo>
                  <a:lnTo>
                    <a:pt x="256399" y="609600"/>
                  </a:lnTo>
                  <a:lnTo>
                    <a:pt x="256399" y="812800"/>
                  </a:lnTo>
                  <a:lnTo>
                    <a:pt x="662799" y="406400"/>
                  </a:lnTo>
                  <a:close/>
                </a:path>
              </a:pathLst>
            </a:custGeom>
            <a:solidFill>
              <a:srgbClr val="1DB954"/>
            </a:solidFill>
          </p:spPr>
        </p:sp>
        <p:sp>
          <p:nvSpPr>
            <p:cNvPr name="TextBox 40" id="40"/>
            <p:cNvSpPr txBox="true"/>
            <p:nvPr/>
          </p:nvSpPr>
          <p:spPr>
            <a:xfrm>
              <a:off x="0" y="165100"/>
              <a:ext cx="561199" cy="444500"/>
            </a:xfrm>
            <a:prstGeom prst="rect">
              <a:avLst/>
            </a:prstGeom>
          </p:spPr>
          <p:txBody>
            <a:bodyPr anchor="ctr" rtlCol="false" tIns="50800" lIns="50800" bIns="50800" rIns="50800"/>
            <a:lstStyle/>
            <a:p>
              <a:pPr algn="ctr">
                <a:lnSpc>
                  <a:spcPts val="3047"/>
                </a:lnSpc>
              </a:pPr>
            </a:p>
          </p:txBody>
        </p:sp>
      </p:grpSp>
      <p:sp>
        <p:nvSpPr>
          <p:cNvPr name="TextBox 41" id="41"/>
          <p:cNvSpPr txBox="true"/>
          <p:nvPr/>
        </p:nvSpPr>
        <p:spPr>
          <a:xfrm rot="0">
            <a:off x="442042" y="282522"/>
            <a:ext cx="17403915" cy="638176"/>
          </a:xfrm>
          <a:prstGeom prst="rect">
            <a:avLst/>
          </a:prstGeom>
        </p:spPr>
        <p:txBody>
          <a:bodyPr anchor="t" rtlCol="false" tIns="0" lIns="0" bIns="0" rIns="0">
            <a:spAutoFit/>
          </a:bodyPr>
          <a:lstStyle/>
          <a:p>
            <a:pPr algn="l">
              <a:lnSpc>
                <a:spcPts val="4200"/>
              </a:lnSpc>
            </a:pPr>
            <a:r>
              <a:rPr lang="en-US" sz="4000">
                <a:solidFill>
                  <a:srgbClr val="302F2F"/>
                </a:solidFill>
                <a:latin typeface="Copperplate Gothic 29 BC"/>
                <a:ea typeface="Copperplate Gothic 29 BC"/>
                <a:cs typeface="Copperplate Gothic 29 BC"/>
                <a:sym typeface="Copperplate Gothic 29 BC"/>
              </a:rPr>
              <a:t>RESEARCH QUESTION: HOW DOES THE DURATION OF A TRACK AFFECT ITS POPULARITY?</a:t>
            </a:r>
          </a:p>
        </p:txBody>
      </p:sp>
      <p:sp>
        <p:nvSpPr>
          <p:cNvPr name="TextBox 42" id="42"/>
          <p:cNvSpPr txBox="true"/>
          <p:nvPr/>
        </p:nvSpPr>
        <p:spPr>
          <a:xfrm rot="0">
            <a:off x="442042" y="2184401"/>
            <a:ext cx="3197851" cy="570617"/>
          </a:xfrm>
          <a:prstGeom prst="rect">
            <a:avLst/>
          </a:prstGeom>
        </p:spPr>
        <p:txBody>
          <a:bodyPr anchor="t" rtlCol="false" tIns="0" lIns="0" bIns="0" rIns="0">
            <a:spAutoFit/>
          </a:bodyPr>
          <a:lstStyle/>
          <a:p>
            <a:pPr algn="l">
              <a:lnSpc>
                <a:spcPts val="4419"/>
              </a:lnSpc>
            </a:pPr>
            <a:r>
              <a:rPr lang="en-US" sz="3910">
                <a:solidFill>
                  <a:srgbClr val="302F2F"/>
                </a:solidFill>
                <a:latin typeface="Canva Sans"/>
                <a:ea typeface="Canva Sans"/>
                <a:cs typeface="Canva Sans"/>
                <a:sym typeface="Canva Sans"/>
              </a:rPr>
              <a:t>Hypothesis:</a:t>
            </a:r>
          </a:p>
        </p:txBody>
      </p:sp>
      <p:sp>
        <p:nvSpPr>
          <p:cNvPr name="TextBox 43" id="43"/>
          <p:cNvSpPr txBox="true"/>
          <p:nvPr/>
        </p:nvSpPr>
        <p:spPr>
          <a:xfrm rot="0">
            <a:off x="9380499" y="6722340"/>
            <a:ext cx="8644400" cy="3075270"/>
          </a:xfrm>
          <a:prstGeom prst="rect">
            <a:avLst/>
          </a:prstGeom>
        </p:spPr>
        <p:txBody>
          <a:bodyPr anchor="t" rtlCol="false" tIns="0" lIns="0" bIns="0" rIns="0">
            <a:spAutoFit/>
          </a:bodyPr>
          <a:lstStyle/>
          <a:p>
            <a:pPr algn="l">
              <a:lnSpc>
                <a:spcPts val="3466"/>
              </a:lnSpc>
            </a:pPr>
            <a:r>
              <a:rPr lang="en-US" sz="3067">
                <a:solidFill>
                  <a:srgbClr val="302F2F"/>
                </a:solidFill>
                <a:latin typeface="Canva Sans"/>
                <a:ea typeface="Canva Sans"/>
                <a:cs typeface="Canva Sans"/>
                <a:sym typeface="Canva Sans"/>
              </a:rPr>
              <a:t>Using a smaller sample size, the p-value is now greater than 0.05. we fail to reject the null hypothesis H₀​. </a:t>
            </a:r>
          </a:p>
          <a:p>
            <a:pPr algn="l">
              <a:lnSpc>
                <a:spcPts val="3466"/>
              </a:lnSpc>
            </a:pPr>
          </a:p>
          <a:p>
            <a:pPr algn="l">
              <a:lnSpc>
                <a:spcPts val="3466"/>
              </a:lnSpc>
            </a:pPr>
            <a:r>
              <a:rPr lang="en-US" sz="3067" b="true">
                <a:solidFill>
                  <a:srgbClr val="302F2F"/>
                </a:solidFill>
                <a:latin typeface="Canva Sans Bold"/>
                <a:ea typeface="Canva Sans Bold"/>
                <a:cs typeface="Canva Sans Bold"/>
                <a:sym typeface="Canva Sans Bold"/>
              </a:rPr>
              <a:t>This means there's no statistically significant difference in popularity between tracks of different lengths based on this sample.</a:t>
            </a:r>
          </a:p>
        </p:txBody>
      </p:sp>
      <p:sp>
        <p:nvSpPr>
          <p:cNvPr name="TextBox 44" id="44"/>
          <p:cNvSpPr txBox="true"/>
          <p:nvPr/>
        </p:nvSpPr>
        <p:spPr>
          <a:xfrm rot="0">
            <a:off x="9380499" y="6256920"/>
            <a:ext cx="6844039" cy="446370"/>
          </a:xfrm>
          <a:prstGeom prst="rect">
            <a:avLst/>
          </a:prstGeom>
        </p:spPr>
        <p:txBody>
          <a:bodyPr anchor="t" rtlCol="false" tIns="0" lIns="0" bIns="0" rIns="0">
            <a:spAutoFit/>
          </a:bodyPr>
          <a:lstStyle/>
          <a:p>
            <a:pPr algn="l">
              <a:lnSpc>
                <a:spcPts val="3466"/>
              </a:lnSpc>
            </a:pPr>
            <a:r>
              <a:rPr lang="en-US" sz="3067" b="true">
                <a:solidFill>
                  <a:srgbClr val="302F2F"/>
                </a:solidFill>
                <a:latin typeface="Canva Sans Bold"/>
                <a:ea typeface="Canva Sans Bold"/>
                <a:cs typeface="Canva Sans Bold"/>
                <a:sym typeface="Canva Sans Bold"/>
              </a:rPr>
              <a:t>Fail to Reject H₀​: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DAGTIJVxPKA</dc:identifier>
  <dcterms:modified xsi:type="dcterms:W3CDTF">2011-08-01T06:04:30Z</dcterms:modified>
  <cp:revision>1</cp:revision>
  <dc:title>Spotipy</dc:title>
</cp:coreProperties>
</file>